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15"/>
  </p:notesMasterIdLst>
  <p:sldIdLst>
    <p:sldId id="258" r:id="rId5"/>
    <p:sldId id="279" r:id="rId6"/>
    <p:sldId id="287" r:id="rId7"/>
    <p:sldId id="271" r:id="rId8"/>
    <p:sldId id="675" r:id="rId9"/>
    <p:sldId id="676" r:id="rId10"/>
    <p:sldId id="677" r:id="rId11"/>
    <p:sldId id="678" r:id="rId12"/>
    <p:sldId id="679" r:id="rId13"/>
    <p:sldId id="6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B72"/>
    <a:srgbClr val="193968"/>
    <a:srgbClr val="202730"/>
    <a:srgbClr val="5D9577"/>
    <a:srgbClr val="A7AAAD"/>
    <a:srgbClr val="C4DCFF"/>
    <a:srgbClr val="153259"/>
    <a:srgbClr val="B9491E"/>
    <a:srgbClr val="1C4177"/>
    <a:srgbClr val="204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725D1-E87F-44AF-9B79-1AC807F07583}" v="3" dt="2022-06-27T16:45:49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35"/>
    <p:restoredTop sz="80680"/>
  </p:normalViewPr>
  <p:slideViewPr>
    <p:cSldViewPr snapToGrid="0" snapToObjects="1" showGuides="1">
      <p:cViewPr varScale="1">
        <p:scale>
          <a:sx n="92" d="100"/>
          <a:sy n="92" d="100"/>
        </p:scale>
        <p:origin x="516" y="7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40" d="100"/>
          <a:sy n="140" d="100"/>
        </p:scale>
        <p:origin x="251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yam-Sunder, Sivaraj (Fed)" userId="f71823a2-3c84-4341-91c9-32602e878926" providerId="ADAL" clId="{0F3725D1-E87F-44AF-9B79-1AC807F07583}"/>
    <pc:docChg chg="addSld delSld modSld">
      <pc:chgData name="Shyam-Sunder, Sivaraj (Fed)" userId="f71823a2-3c84-4341-91c9-32602e878926" providerId="ADAL" clId="{0F3725D1-E87F-44AF-9B79-1AC807F07583}" dt="2022-06-27T16:45:49.696" v="2"/>
      <pc:docMkLst>
        <pc:docMk/>
      </pc:docMkLst>
      <pc:sldChg chg="add del">
        <pc:chgData name="Shyam-Sunder, Sivaraj (Fed)" userId="f71823a2-3c84-4341-91c9-32602e878926" providerId="ADAL" clId="{0F3725D1-E87F-44AF-9B79-1AC807F07583}" dt="2022-06-27T16:45:49.696" v="2"/>
        <pc:sldMkLst>
          <pc:docMk/>
          <pc:sldMk cId="2307052971" sldId="662"/>
        </pc:sldMkLst>
      </pc:sldChg>
      <pc:sldChg chg="add del">
        <pc:chgData name="Shyam-Sunder, Sivaraj (Fed)" userId="f71823a2-3c84-4341-91c9-32602e878926" providerId="ADAL" clId="{0F3725D1-E87F-44AF-9B79-1AC807F07583}" dt="2022-06-27T16:45:49.696" v="2"/>
        <pc:sldMkLst>
          <pc:docMk/>
          <pc:sldMk cId="2144246209" sldId="672"/>
        </pc:sldMkLst>
      </pc:sldChg>
      <pc:sldChg chg="add del">
        <pc:chgData name="Shyam-Sunder, Sivaraj (Fed)" userId="f71823a2-3c84-4341-91c9-32602e878926" providerId="ADAL" clId="{0F3725D1-E87F-44AF-9B79-1AC807F07583}" dt="2022-06-27T16:45:49.696" v="2"/>
        <pc:sldMkLst>
          <pc:docMk/>
          <pc:sldMk cId="1634255979" sldId="67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312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75-5048-8D70-3F961C0C139E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75-5048-8D70-3F961C0C139E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75-5048-8D70-3F961C0C139E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75-5048-8D70-3F961C0C139E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788</c:v>
                </c:pt>
                <c:pt idx="1">
                  <c:v>150</c:v>
                </c:pt>
                <c:pt idx="2">
                  <c:v>16.5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75-5048-8D70-3F961C0C139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2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CF6E1-0A4A-D745-ABA3-2094B2ECBFF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BA844-DEE4-C746-B0B9-DA9D9D9B4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9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A844-DEE4-C746-B0B9-DA9D9D9B4B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2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6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- Blind quantum computing where a client can securely perform quantum computation on any untrusted device without disclosing information about computation being performed to the server. </a:t>
            </a:r>
          </a:p>
          <a:p>
            <a:r>
              <a:rPr lang="en-US" sz="1400" dirty="0"/>
              <a:t>-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3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1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6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5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5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Although the transitions are spin conserving to the leading order, the spin orbit interaction and hyperfine interaction can cause weak mixing of the spins in excited state, allowing for spin-flip transitions to initialize the state.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63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1.png"/><Relationship Id="rId7" Type="http://schemas.openxmlformats.org/officeDocument/2006/relationships/image" Target="../media/image43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jp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5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84E01-FA1D-DF4D-8154-31A9A186127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2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7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5079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3" pos="432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44958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 userDrawn="1"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 userDrawn="1"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 userDrawn="1"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 userDrawn="1"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 userDrawn="1"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 userDrawn="1"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 userDrawn="1"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 userDrawn="1"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 userDrawn="1"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 userDrawn="1"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 userDrawn="1"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 userDrawn="1"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 userDrawn="1"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 userDrawn="1"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 userDrawn="1"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3387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 userDrawn="1"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 userDrawn="1"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 userDrawn="1"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 userDrawn="1"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 userDrawn="1"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 userDrawn="1"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904985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 userDrawn="1"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 userDrawn="1"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 userDrawn="1"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 userDrawn="1"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703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 userDrawn="1"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 userDrawn="1"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 userDrawn="1"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 userDrawn="1"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 userDrawn="1"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 userDrawn="1"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2061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597E8-7DF6-74A3-B8D4-304D4CA33D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 userDrawn="1"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 userDrawn="1"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 userDrawn="1"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 userDrawn="1"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 userDrawn="1"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 userDrawn="1"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</p:spTree>
    <p:extLst>
      <p:ext uri="{BB962C8B-B14F-4D97-AF65-F5344CB8AC3E}">
        <p14:creationId xmlns:p14="http://schemas.microsoft.com/office/powerpoint/2010/main" val="2116185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 userDrawn="1"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 userDrawn="1"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 userDrawn="1"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 userDrawn="1"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 userDrawn="1"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 userDrawn="1"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 userDrawn="1"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 userDrawn="1"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 userDrawn="1"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 userDrawn="1"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 userDrawn="1"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 userDrawn="1"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 userDrawn="1"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4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 userDrawn="1"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 userDrawn="1"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 userDrawn="1"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</p:spTree>
    <p:extLst>
      <p:ext uri="{BB962C8B-B14F-4D97-AF65-F5344CB8AC3E}">
        <p14:creationId xmlns:p14="http://schemas.microsoft.com/office/powerpoint/2010/main" val="351391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 userDrawn="1"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 userDrawn="1"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 userDrawn="1"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 userDrawn="1"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52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 userDrawn="1"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 userDrawn="1"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 userDrawn="1"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 userDrawn="1"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 userDrawn="1"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01265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 userDrawn="1"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 userDrawn="1"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 userDrawn="1"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12060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 userDrawn="1"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691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 userDrawn="1"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 userDrawn="1"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 userDrawn="1"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44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 userDrawn="1"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 userDrawn="1"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 userDrawn="1"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 userDrawn="1"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 userDrawn="1"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 userDrawn="1"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 userDrawn="1"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 userDrawn="1"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 userDrawn="1"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4863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788C8-CE24-294D-BFBD-BCA72890847A}"/>
              </a:ext>
            </a:extLst>
          </p:cNvPr>
          <p:cNvSpPr/>
          <p:nvPr userDrawn="1"/>
        </p:nvSpPr>
        <p:spPr>
          <a:xfrm>
            <a:off x="677780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/>
          <p:nvPr userDrawn="1"/>
        </p:nvCxnSpPr>
        <p:spPr>
          <a:xfrm>
            <a:off x="198521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86A69E0-B20C-4F41-BC2E-3DE7046AF80C}"/>
              </a:ext>
            </a:extLst>
          </p:cNvPr>
          <p:cNvSpPr/>
          <p:nvPr userDrawn="1"/>
        </p:nvSpPr>
        <p:spPr>
          <a:xfrm>
            <a:off x="6422741" y="1570765"/>
            <a:ext cx="1111590" cy="1216725"/>
          </a:xfrm>
          <a:prstGeom prst="rect">
            <a:avLst/>
          </a:prstGeom>
          <a:solidFill>
            <a:srgbClr val="193968"/>
          </a:solidFill>
          <a:ln>
            <a:solidFill>
              <a:srgbClr val="5D8B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/>
          <p:nvPr userDrawn="1"/>
        </p:nvCxnSpPr>
        <p:spPr>
          <a:xfrm>
            <a:off x="7730171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BB038C65-F794-324B-BD5E-CC8D411B5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644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DF2A2CAF-EFFF-694D-AE7A-5BED27DAA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1111" y="1741678"/>
            <a:ext cx="965282" cy="89129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279" y="2143956"/>
            <a:ext cx="388725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54885" y="2143956"/>
            <a:ext cx="383722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4279" y="1570765"/>
            <a:ext cx="388725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42527" y="1570765"/>
            <a:ext cx="383722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0469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279901-9486-86EF-2A46-5095BCE5B9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43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 userDrawn="1"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 userDrawn="1"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 userDrawn="1"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 userDrawn="1"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 userDrawn="1"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 userDrawn="1"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 userDrawn="1"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 userDrawn="1"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 userDrawn="1"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 userDrawn="1"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 userDrawn="1"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 userDrawn="1"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 userDrawn="1"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 userDrawn="1"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 userDrawn="1"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 userDrawn="1"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16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 userDrawn="1"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 userDrawn="1"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 userDrawn="1"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21197898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957038"/>
            <a:ext cx="10753493" cy="1143000"/>
          </a:xfrm>
        </p:spPr>
        <p:txBody>
          <a:bodyPr>
            <a:normAutofit fontScale="92500" lnSpcReduction="10000"/>
          </a:bodyPr>
          <a:lstStyle>
            <a:lvl1pPr marL="0" indent="0">
              <a:buNone/>
              <a:defRPr/>
            </a:lvl1pPr>
          </a:lstStyle>
          <a:p>
            <a:r>
              <a:rPr lang="en-US" dirty="0">
                <a:cs typeface="Arial" panose="020B0604020202020204" pitchFamily="34" charset="0"/>
              </a:rPr>
              <a:t>To promote U.S. innovation and industrial competitiveness by advancing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measurement science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standards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and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technology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in ways that enhance economic security and improve our quality of life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 userDrawn="1"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 userDrawn="1"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1816030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51EA527-86A1-D051-6056-03EF0880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22034"/>
            <a:ext cx="10515600" cy="1325563"/>
          </a:xfrm>
        </p:spPr>
        <p:txBody>
          <a:bodyPr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z="3800" dirty="0"/>
              <a:t>NIST’s Leadership Team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D9D0A0-6530-6420-A2BC-D3C7F66AA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5">
            <a:extLst>
              <a:ext uri="{FF2B5EF4-FFF2-40B4-BE49-F238E27FC236}">
                <a16:creationId xmlns:a16="http://schemas.microsoft.com/office/drawing/2014/main" id="{82ED2855-2867-82F0-A433-BB6BFF0820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036858EC-E7ED-602C-25F3-D82CEDB84A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Management Resources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9" name="TextBox 28">
            <a:extLst>
              <a:ext uri="{FF2B5EF4-FFF2-40B4-BE49-F238E27FC236}">
                <a16:creationId xmlns:a16="http://schemas.microsoft.com/office/drawing/2014/main" id="{35CA3E63-547E-B159-83B2-2750EB7102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61636" y="5601836"/>
            <a:ext cx="203250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Jim </a:t>
            </a:r>
            <a:r>
              <a:rPr lang="en-US" sz="1400" b="1" dirty="0" err="1">
                <a:cs typeface="Arial" panose="020B0604020202020204" pitchFamily="34" charset="0"/>
              </a:rPr>
              <a:t>Olthoff</a:t>
            </a:r>
            <a:endParaRPr lang="en-US" sz="1400" b="1" dirty="0"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Laboratory Programs</a:t>
            </a: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59B5A379-7831-FE4F-53C2-95A04834DA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16328" y="5570602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 </a:t>
            </a:r>
            <a:r>
              <a:rPr lang="en-US" sz="1400" b="1" dirty="0" err="1">
                <a:cs typeface="Arial" panose="020B0604020202020204" pitchFamily="34" charset="0"/>
              </a:rPr>
              <a:t>Mojdeh</a:t>
            </a:r>
            <a:r>
              <a:rPr lang="en-US" sz="1400" b="1" dirty="0">
                <a:cs typeface="Arial" panose="020B0604020202020204" pitchFamily="34" charset="0"/>
              </a:rPr>
              <a:t> </a:t>
            </a:r>
            <a:r>
              <a:rPr lang="en-US" sz="1400" b="1" dirty="0" err="1">
                <a:cs typeface="Arial" panose="020B0604020202020204" pitchFamily="34" charset="0"/>
              </a:rPr>
              <a:t>Bajar</a:t>
            </a:r>
            <a:endParaRPr lang="en-US" sz="1400" b="1" dirty="0"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Innovation and Industry Services</a:t>
            </a:r>
          </a:p>
          <a:p>
            <a:pPr algn="ctr"/>
            <a:endParaRPr lang="en-US" sz="1400" dirty="0">
              <a:cs typeface="Arial" panose="020B0604020202020204" pitchFamily="34" charset="0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FEBC105D-1861-EB0A-6CCF-781CB63759F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A6A6EB-621D-16D8-D9C4-9A71A136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5" idx="2"/>
          </p:cNvCxnSpPr>
          <p:nvPr userDrawn="1"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30">
            <a:extLst>
              <a:ext uri="{FF2B5EF4-FFF2-40B4-BE49-F238E27FC236}">
                <a16:creationId xmlns:a16="http://schemas.microsoft.com/office/drawing/2014/main" id="{B5A1A175-D540-05DF-778F-5A1A1B0D7E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4675" y="1898419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cs typeface="Arial" panose="020B0604020202020204" pitchFamily="34" charset="0"/>
              </a:rPr>
              <a:t>Laurie </a:t>
            </a:r>
            <a:r>
              <a:rPr lang="en-US" sz="1400" b="1" dirty="0" err="1">
                <a:cs typeface="Arial" panose="020B0604020202020204" pitchFamily="34" charset="0"/>
              </a:rPr>
              <a:t>Locascio</a:t>
            </a:r>
            <a:endParaRPr lang="en-US" sz="1400" b="1" dirty="0">
              <a:cs typeface="Arial" panose="020B0604020202020204" pitchFamily="34" charset="0"/>
            </a:endParaRPr>
          </a:p>
          <a:p>
            <a:r>
              <a:rPr lang="en-US" sz="1400" dirty="0">
                <a:cs typeface="Arial" panose="020B0604020202020204" pitchFamily="34" charset="0"/>
              </a:rPr>
              <a:t>Under Secretary of Commerce for Standards and Technology and </a:t>
            </a:r>
          </a:p>
          <a:p>
            <a:r>
              <a:rPr lang="en-US" sz="1400" dirty="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54" name="Picture 53" descr="Portrait of Del Brockett. He is wearing a black jacket. In the background is the American flag. ">
            <a:extLst>
              <a:ext uri="{FF2B5EF4-FFF2-40B4-BE49-F238E27FC236}">
                <a16:creationId xmlns:a16="http://schemas.microsoft.com/office/drawing/2014/main" id="{8CC4971A-9499-FF19-6CEC-2C315CFBE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77E22A5-1F09-5C19-919E-43AAB4997FF1}"/>
              </a:ext>
            </a:extLst>
          </p:cNvPr>
          <p:cNvSpPr txBox="1"/>
          <p:nvPr userDrawn="1"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 dirty="0">
              <a:cs typeface="Arial" panose="020B0604020202020204" pitchFamily="34" charset="0"/>
            </a:endParaRP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06D26B65-9849-44D7-BA30-FB2F4DCA5D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1B718856-774E-1C68-9412-D618AFDC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/>
        </p:blipFill>
        <p:spPr bwMode="auto">
          <a:xfrm>
            <a:off x="5494291" y="4095192"/>
            <a:ext cx="1342424" cy="142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42BE51-6B38-C035-89BA-8891FB6B52B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89499" y="1702660"/>
            <a:ext cx="1413001" cy="1561070"/>
          </a:xfrm>
          <a:prstGeom prst="rect">
            <a:avLst/>
          </a:prstGeom>
        </p:spPr>
      </p:pic>
      <p:pic>
        <p:nvPicPr>
          <p:cNvPr id="59" name="Picture 58" descr="Portrait of Jim Olthoff. He is wearing a black jacket. In the background is the American flag. ">
            <a:extLst>
              <a:ext uri="{FF2B5EF4-FFF2-40B4-BE49-F238E27FC236}">
                <a16:creationId xmlns:a16="http://schemas.microsoft.com/office/drawing/2014/main" id="{DC82E743-8535-8B49-0562-49DF0488D3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955" y="4092789"/>
            <a:ext cx="1201146" cy="15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17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Joint Institute and Center Locations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 userDrawn="1"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 userDrawn="1"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 userDrawn="1"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 userDrawn="1"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 userDrawn="1"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 userDrawn="1"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 userDrawn="1"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 userDrawn="1"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 userDrawn="1"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 userDrawn="1"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 userDrawn="1"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 userDrawn="1"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NIST Centers of Excellence</a:t>
              </a:r>
              <a:endParaRPr lang="en-US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 userDrawn="1"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 userDrawn="1"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 userDrawn="1"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 userDrawn="1"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 userDrawn="1"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 userDrawn="1"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 userDrawn="1"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 userDrawn="1"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 userDrawn="1"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 userDrawn="1"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 userDrawn="1"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 userDrawn="1"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 userDrawn="1"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 userDrawn="1"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 userDrawn="1"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84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FY 2022 Budget : $1,034.5 B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1C4B299-846C-F541-ABB9-F9ED04C40A6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91923197"/>
              </p:ext>
            </p:extLst>
          </p:nvPr>
        </p:nvGraphicFramePr>
        <p:xfrm>
          <a:off x="1217917" y="1000493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">
            <a:extLst>
              <a:ext uri="{FF2B5EF4-FFF2-40B4-BE49-F238E27FC236}">
                <a16:creationId xmlns:a16="http://schemas.microsoft.com/office/drawing/2014/main" id="{831E9584-9C6E-4946-9959-D9F73FF58E14}"/>
              </a:ext>
            </a:extLst>
          </p:cNvPr>
          <p:cNvSpPr txBox="1"/>
          <p:nvPr userDrawn="1"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$788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DE6F69C-86E4-AFA4-35CE-641F37AAA902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2449132"/>
              </p:ext>
            </p:extLst>
          </p:nvPr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2">
            <a:extLst>
              <a:ext uri="{FF2B5EF4-FFF2-40B4-BE49-F238E27FC236}">
                <a16:creationId xmlns:a16="http://schemas.microsoft.com/office/drawing/2014/main" id="{7E6F6213-2C68-4F1C-EAD2-AA6D813D9E8A}"/>
              </a:ext>
            </a:extLst>
          </p:cNvPr>
          <p:cNvSpPr txBox="1"/>
          <p:nvPr userDrawn="1"/>
        </p:nvSpPr>
        <p:spPr>
          <a:xfrm>
            <a:off x="574040" y="385227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$16.5 Million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94A014A-D6CB-9303-4E4F-D0076AF34732}"/>
              </a:ext>
            </a:extLst>
          </p:cNvPr>
          <p:cNvSpPr txBox="1"/>
          <p:nvPr userDrawn="1"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$150 Million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4E4D408B-82F8-1DEA-2561-F8839B2BD6CC}"/>
              </a:ext>
            </a:extLst>
          </p:cNvPr>
          <p:cNvSpPr txBox="1"/>
          <p:nvPr userDrawn="1"/>
        </p:nvSpPr>
        <p:spPr>
          <a:xfrm>
            <a:off x="1415202" y="2279985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$80 Million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350896-0949-DA93-B9FC-AE3B9842080A}"/>
              </a:ext>
            </a:extLst>
          </p:cNvPr>
          <p:cNvSpPr txBox="1"/>
          <p:nvPr userDrawn="1"/>
        </p:nvSpPr>
        <p:spPr>
          <a:xfrm>
            <a:off x="7889575" y="5907791"/>
            <a:ext cx="4196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FY 2022 Annualized Continuing Resolution.</a:t>
            </a:r>
          </a:p>
          <a:p>
            <a:r>
              <a:rPr lang="en-US" dirty="0"/>
              <a:t>Excludes one-time supplemental funds.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53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 userDrawn="1"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 userDrawn="1"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 userDrawn="1"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Innovation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 userDrawn="1"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patent system … added the fuel of interest to the fire of genius in the discovery and production of new and useful things.</a:t>
            </a:r>
          </a:p>
          <a:p>
            <a:r>
              <a:rPr lang="en-US" sz="2000" i="1" dirty="0"/>
              <a:t>	</a:t>
            </a:r>
            <a:r>
              <a:rPr lang="en-US" i="1" dirty="0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 userDrawn="1"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 userDrawn="1"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 dirty="0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 dirty="0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 dirty="0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 userDrawn="1"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702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 userDrawn="1"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Title 7">
            <a:extLst>
              <a:ext uri="{FF2B5EF4-FFF2-40B4-BE49-F238E27FC236}">
                <a16:creationId xmlns:a16="http://schemas.microsoft.com/office/drawing/2014/main" id="{7488A8C8-AB30-5046-2F78-69BCC8FA49B9}"/>
              </a:ext>
            </a:extLst>
          </p:cNvPr>
          <p:cNvSpPr txBox="1">
            <a:spLocks/>
          </p:cNvSpPr>
          <p:nvPr userDrawn="1"/>
        </p:nvSpPr>
        <p:spPr>
          <a:xfrm>
            <a:off x="751118" y="1412823"/>
            <a:ext cx="5904410" cy="212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 essential to commerce, trade, </a:t>
            </a:r>
            <a:b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innovation</a:t>
            </a:r>
            <a:b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EEC764-9E6A-B915-7470-9D38501EA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0049" y="3721524"/>
            <a:ext cx="3526879" cy="0"/>
          </a:xfrm>
          <a:prstGeom prst="line">
            <a:avLst/>
          </a:prstGeom>
          <a:ln w="25400"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23703B-3AE1-E074-4E68-ECC2294D67F9}"/>
              </a:ext>
            </a:extLst>
          </p:cNvPr>
          <p:cNvSpPr txBox="1"/>
          <p:nvPr userDrawn="1"/>
        </p:nvSpPr>
        <p:spPr>
          <a:xfrm>
            <a:off x="751117" y="4280625"/>
            <a:ext cx="4027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Federal role established in the U.S. Constitution</a:t>
            </a:r>
          </a:p>
        </p:txBody>
      </p:sp>
    </p:spTree>
    <p:extLst>
      <p:ext uri="{BB962C8B-B14F-4D97-AF65-F5344CB8AC3E}">
        <p14:creationId xmlns:p14="http://schemas.microsoft.com/office/powerpoint/2010/main" val="3302439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 userDrawn="1"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Laboratory Programs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41CBFA3-8AE3-3E48-95B8-DF892C5C5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02937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1F6DD6-9267-344B-9BC3-7432B3D87934}"/>
              </a:ext>
            </a:extLst>
          </p:cNvPr>
          <p:cNvSpPr txBox="1"/>
          <p:nvPr userDrawn="1"/>
        </p:nvSpPr>
        <p:spPr>
          <a:xfrm>
            <a:off x="9402937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23F524D-CD61-3E4C-A2F5-C65FBEABD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5548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D7787F-3087-7245-B4FE-FFB148518916}"/>
              </a:ext>
            </a:extLst>
          </p:cNvPr>
          <p:cNvSpPr txBox="1"/>
          <p:nvPr userDrawn="1"/>
        </p:nvSpPr>
        <p:spPr>
          <a:xfrm>
            <a:off x="7481012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307A07B-09D0-E54C-B784-973A6E977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5213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13397DC-E8C0-574E-BD44-442945072B35}"/>
              </a:ext>
            </a:extLst>
          </p:cNvPr>
          <p:cNvSpPr txBox="1"/>
          <p:nvPr userDrawn="1"/>
        </p:nvSpPr>
        <p:spPr>
          <a:xfrm>
            <a:off x="5893512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224FC5-14BA-3B44-AEF5-9CD792DC2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5225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90E38E-65B0-8040-8D8A-09DB7FEA15B6}"/>
              </a:ext>
            </a:extLst>
          </p:cNvPr>
          <p:cNvSpPr txBox="1"/>
          <p:nvPr userDrawn="1"/>
        </p:nvSpPr>
        <p:spPr>
          <a:xfrm>
            <a:off x="4318712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19695-FD62-F549-95B2-91FABD006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0203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08823EC-A9F7-124E-A502-64EE9130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72913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10" descr="Industrial Laser cutting processing f flat sheet metal steel material with sparks.&#10;">
            <a:extLst>
              <a:ext uri="{FF2B5EF4-FFF2-40B4-BE49-F238E27FC236}">
                <a16:creationId xmlns:a16="http://schemas.microsoft.com/office/drawing/2014/main" id="{C6AA57EB-331D-054B-A1E8-EB3F64540D7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225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" descr="The top of an a large antenna with sky behind it. ">
            <a:extLst>
              <a:ext uri="{FF2B5EF4-FFF2-40B4-BE49-F238E27FC236}">
                <a16:creationId xmlns:a16="http://schemas.microsoft.com/office/drawing/2014/main" id="{DCC83DA3-F932-C448-9A68-195714418A3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5548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Large silver cylender shaped equipment known as the neutron scattering (vSANS) instrument used in the NIST Center for Neutron Research (NCNR.">
            <a:extLst>
              <a:ext uri="{FF2B5EF4-FFF2-40B4-BE49-F238E27FC236}">
                <a16:creationId xmlns:a16="http://schemas.microsoft.com/office/drawing/2014/main" id="{283F0228-151F-3341-B53B-D70661D04C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9402937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Blurred man in background touch screen infront of him with a lock on it. Illustrates cloud connectivity.">
            <a:extLst>
              <a:ext uri="{FF2B5EF4-FFF2-40B4-BE49-F238E27FC236}">
                <a16:creationId xmlns:a16="http://schemas.microsoft.com/office/drawing/2014/main" id="{6F442A0E-344F-4A42-92C5-0D5F61B616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/>
          <a:stretch>
            <a:fillRect/>
          </a:stretch>
        </p:blipFill>
        <p:spPr bwMode="auto">
          <a:xfrm>
            <a:off x="6235646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AB42097-9B9F-9648-B4DA-8C4C63D949BA}"/>
              </a:ext>
            </a:extLst>
          </p:cNvPr>
          <p:cNvSpPr txBox="1"/>
          <p:nvPr userDrawn="1"/>
        </p:nvSpPr>
        <p:spPr>
          <a:xfrm>
            <a:off x="2891593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A383F0C-031F-FE4B-9584-05C63FFE244D}"/>
              </a:ext>
            </a:extLst>
          </p:cNvPr>
          <p:cNvSpPr txBox="1"/>
          <p:nvPr userDrawn="1"/>
        </p:nvSpPr>
        <p:spPr>
          <a:xfrm>
            <a:off x="1251058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106" name="Picture 8" descr="Close-up of the inside of the small apparatus used for the vacuum-to-air studies.  It is chrome piece of equipment and inside the center is the kilogram. ">
            <a:extLst>
              <a:ext uri="{FF2B5EF4-FFF2-40B4-BE49-F238E27FC236}">
                <a16:creationId xmlns:a16="http://schemas.microsoft.com/office/drawing/2014/main" id="{650D24C2-9F98-0E45-8DA4-63A5860DB3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/>
          <a:stretch>
            <a:fillRect/>
          </a:stretch>
        </p:blipFill>
        <p:spPr bwMode="auto">
          <a:xfrm>
            <a:off x="3077989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" descr="DNA sequencing">
            <a:extLst>
              <a:ext uri="{FF2B5EF4-FFF2-40B4-BE49-F238E27FC236}">
                <a16:creationId xmlns:a16="http://schemas.microsoft.com/office/drawing/2014/main" id="{2E340756-4588-844C-B77E-44E11E39634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0203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130EE7D-22F8-654C-A901-5724E372635A}"/>
              </a:ext>
            </a:extLst>
          </p:cNvPr>
          <p:cNvSpPr txBox="1"/>
          <p:nvPr userDrawn="1"/>
        </p:nvSpPr>
        <p:spPr>
          <a:xfrm>
            <a:off x="6208836" y="3545663"/>
            <a:ext cx="1352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Credit:Shutterstock</a:t>
            </a:r>
            <a:endParaRPr lang="en-US" sz="800" dirty="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B66287-16F0-F34B-97FF-5271EEB60FD6}"/>
              </a:ext>
            </a:extLst>
          </p:cNvPr>
          <p:cNvSpPr txBox="1"/>
          <p:nvPr userDrawn="1"/>
        </p:nvSpPr>
        <p:spPr>
          <a:xfrm>
            <a:off x="4608283" y="3467100"/>
            <a:ext cx="216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Credit:Shutterstock</a:t>
            </a:r>
            <a:r>
              <a:rPr lang="en-US" sz="700" dirty="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/</a:t>
            </a:r>
          </a:p>
          <a:p>
            <a:r>
              <a:rPr lang="en-US" sz="700" dirty="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Dmitry </a:t>
            </a:r>
            <a:r>
              <a:rPr lang="en-US" sz="7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Kalinovsky</a:t>
            </a:r>
            <a:endParaRPr lang="en-US" sz="700" dirty="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17AA75E-5B51-A643-BBD6-00FCF43A58F0}"/>
              </a:ext>
            </a:extLst>
          </p:cNvPr>
          <p:cNvSpPr txBox="1"/>
          <p:nvPr userDrawn="1"/>
        </p:nvSpPr>
        <p:spPr>
          <a:xfrm>
            <a:off x="7758665" y="3545663"/>
            <a:ext cx="15429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 Shutterstock/</a:t>
            </a:r>
            <a:r>
              <a:rPr lang="en-US" sz="8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Italianestro</a:t>
            </a:r>
            <a:endParaRPr lang="en-US" sz="800" dirty="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0C93BF-902B-A24E-B4E9-0E399F6D8AF2}"/>
              </a:ext>
            </a:extLst>
          </p:cNvPr>
          <p:cNvSpPr txBox="1"/>
          <p:nvPr userDrawn="1"/>
        </p:nvSpPr>
        <p:spPr>
          <a:xfrm>
            <a:off x="3051746" y="3545663"/>
            <a:ext cx="731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Credit:NIST</a:t>
            </a:r>
            <a:endParaRPr lang="en-US" sz="800" dirty="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0C88F4-50FA-D64E-9EB5-B257E8474CD4}"/>
              </a:ext>
            </a:extLst>
          </p:cNvPr>
          <p:cNvSpPr txBox="1"/>
          <p:nvPr userDrawn="1"/>
        </p:nvSpPr>
        <p:spPr>
          <a:xfrm>
            <a:off x="1414857" y="3545663"/>
            <a:ext cx="731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Credit:NIST</a:t>
            </a:r>
            <a:endParaRPr lang="en-US" sz="800" dirty="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630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CABA49-B4A1-A84F-BCFF-25913D644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FC07B3-29F3-114B-806C-D8D1803F0EFD}"/>
              </a:ext>
            </a:extLst>
          </p:cNvPr>
          <p:cNvSpPr/>
          <p:nvPr userDrawn="1"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9278C-390D-0E4D-8A37-3CF1192823EE}"/>
              </a:ext>
            </a:extLst>
          </p:cNvPr>
          <p:cNvSpPr txBox="1"/>
          <p:nvPr userDrawn="1"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322B-55C6-D44C-A1A7-5AFE1DB4032A}"/>
              </a:ext>
            </a:extLst>
          </p:cNvPr>
          <p:cNvSpPr txBox="1"/>
          <p:nvPr userDrawn="1"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270A13-37C0-2C47-9E2B-F7D373383C06}"/>
              </a:ext>
            </a:extLst>
          </p:cNvPr>
          <p:cNvCxnSpPr>
            <a:cxnSpLocks/>
          </p:cNvCxnSpPr>
          <p:nvPr userDrawn="1"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2DD48-A37A-9E47-BB33-118FCD1FDEDF}"/>
              </a:ext>
            </a:extLst>
          </p:cNvPr>
          <p:cNvSpPr txBox="1"/>
          <p:nvPr userDrawn="1"/>
        </p:nvSpPr>
        <p:spPr>
          <a:xfrm>
            <a:off x="8588471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911F69-7DBA-6C47-B884-EB1C8F615B33}"/>
              </a:ext>
            </a:extLst>
          </p:cNvPr>
          <p:cNvSpPr txBox="1"/>
          <p:nvPr userDrawn="1"/>
        </p:nvSpPr>
        <p:spPr>
          <a:xfrm>
            <a:off x="3380545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3DFCDD-3FE1-B94F-9781-F3C59ABD6CAC}"/>
              </a:ext>
            </a:extLst>
          </p:cNvPr>
          <p:cNvSpPr/>
          <p:nvPr userDrawn="1"/>
        </p:nvSpPr>
        <p:spPr>
          <a:xfrm>
            <a:off x="243979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4E9C63-C3F1-DF41-831F-2476E5DF11B3}"/>
              </a:ext>
            </a:extLst>
          </p:cNvPr>
          <p:cNvSpPr/>
          <p:nvPr userDrawn="1"/>
        </p:nvSpPr>
        <p:spPr>
          <a:xfrm>
            <a:off x="6747379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42EF79-E38D-B74A-B187-B815171895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990" y="4561416"/>
            <a:ext cx="974555" cy="9075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22543E-7F54-CF47-A470-C6EB6C3A4C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881" y="4652443"/>
            <a:ext cx="779059" cy="7255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1876575-F090-AA43-B568-942F635B403E}"/>
              </a:ext>
            </a:extLst>
          </p:cNvPr>
          <p:cNvSpPr/>
          <p:nvPr userDrawn="1"/>
        </p:nvSpPr>
        <p:spPr>
          <a:xfrm>
            <a:off x="5824742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FFF3ED-53BA-3248-A807-0EDACB1FC7E8}"/>
              </a:ext>
            </a:extLst>
          </p:cNvPr>
          <p:cNvSpPr/>
          <p:nvPr userDrawn="1"/>
        </p:nvSpPr>
        <p:spPr>
          <a:xfrm>
            <a:off x="4918579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D4945A-0C69-E144-A9EA-4F3C60511C3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86870" y="4749713"/>
            <a:ext cx="510664" cy="4879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56F6E6-34D0-EE49-8D2A-DC5F0B44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14832" y="4749713"/>
            <a:ext cx="225940" cy="4879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CB4CB17-4647-724B-81ED-A0864C1706A3}"/>
              </a:ext>
            </a:extLst>
          </p:cNvPr>
          <p:cNvSpPr/>
          <p:nvPr userDrawn="1"/>
        </p:nvSpPr>
        <p:spPr>
          <a:xfrm>
            <a:off x="7665834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CE2FC5E-9B2A-3D40-9535-CA602D4BFDD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851304" y="4784360"/>
            <a:ext cx="461665" cy="4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8BF6-6C14-6783-9A78-3E6DB7652C1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01732" y="-59602"/>
            <a:ext cx="5225289" cy="12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4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 userDrawn="1"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0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804E8F-886D-2A2C-53CC-3FA5FB5C4A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99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7497-1596-4C52-BEF1-AF9527EA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0040-96D2-04FC-6B05-EDD03378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9EB4-1737-9F54-0F71-B9331EF64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4547-48D3-4A86-9301-2CFB9103401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4972-789B-EF0A-7DF7-3F64E324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CB45-1A98-1F25-A986-F7629154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F71024D-A82B-4E2B-9622-41D6E9E1A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21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02684-2DEB-1369-F52B-1DC94D44C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44547-48D3-4A86-9301-2CFB9103401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BB749-B1E5-1B49-4229-E6DC3EAC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15A7D-5DF4-CD22-D2BD-81F63523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F71024D-A82B-4E2B-9622-41D6E9E1A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 userDrawn="1"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AAB99-1B76-AED8-072E-AD2E16865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8FF5E92-360C-35C1-821A-845D1FC924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9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 userDrawn="1"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 userDrawn="1"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39DCF16-2DF1-D14C-E11C-DC4344B45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1874" y="5887658"/>
            <a:ext cx="4691918" cy="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53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 userDrawn="1"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69DB98-7B6E-8085-BD53-726F1D88CB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6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13215-FDAA-154F-967B-CE23C3346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7F5AF-E0DF-6E43-A1D7-F5FEFFC73166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E71D35-3A4C-544C-8023-6D77DCD91F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15427-2CB9-7249-AAA0-192D17B2B574}"/>
              </a:ext>
            </a:extLst>
          </p:cNvPr>
          <p:cNvSpPr/>
          <p:nvPr userDrawn="1"/>
        </p:nvSpPr>
        <p:spPr>
          <a:xfrm>
            <a:off x="0" y="0"/>
            <a:ext cx="12191999" cy="939540"/>
          </a:xfrm>
          <a:prstGeom prst="rect">
            <a:avLst/>
          </a:prstGeom>
          <a:solidFill>
            <a:srgbClr val="07152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799A77-F852-864D-8D2E-6A3FA2BF0990}"/>
              </a:ext>
            </a:extLst>
          </p:cNvPr>
          <p:cNvCxnSpPr>
            <a:cxnSpLocks/>
          </p:cNvCxnSpPr>
          <p:nvPr userDrawn="1"/>
        </p:nvCxnSpPr>
        <p:spPr>
          <a:xfrm>
            <a:off x="0" y="947513"/>
            <a:ext cx="12192000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7A4723-1AEC-AA11-DCE3-2293BA3681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51" y="-24584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6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A5B2-AEAF-314E-8AAC-F702653A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84E01-FA1D-DF4D-8154-31A9A186127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EFDFB-58EC-8343-9988-C1A633F1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B62B-FDC5-F542-B36B-F4CCC4099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7" r:id="rId40"/>
    <p:sldLayoutId id="2147483708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5.png"/><Relationship Id="rId10" Type="http://schemas.openxmlformats.org/officeDocument/2006/relationships/image" Target="../media/image64.png"/><Relationship Id="rId4" Type="http://schemas.openxmlformats.org/officeDocument/2006/relationships/image" Target="../media/image59.jpeg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51662-432F-B279-8AFD-59F59BDB9221}"/>
              </a:ext>
            </a:extLst>
          </p:cNvPr>
          <p:cNvSpPr txBox="1">
            <a:spLocks/>
          </p:cNvSpPr>
          <p:nvPr/>
        </p:nvSpPr>
        <p:spPr>
          <a:xfrm>
            <a:off x="0" y="104007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Photoluminescence Mapping of Vanadium Defects in </a:t>
            </a:r>
            <a:r>
              <a:rPr lang="en-US" sz="3200" b="1" dirty="0" err="1">
                <a:solidFill>
                  <a:schemeClr val="bg1"/>
                </a:solidFill>
              </a:rPr>
              <a:t>SiC</a:t>
            </a:r>
            <a:r>
              <a:rPr lang="en-US" sz="3200" b="1" dirty="0">
                <a:solidFill>
                  <a:schemeClr val="bg1"/>
                </a:solidFill>
              </a:rPr>
              <a:t> for Quantum Technology Applications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A spin qubit in a 2D material on a gold film.">
            <a:extLst>
              <a:ext uri="{FF2B5EF4-FFF2-40B4-BE49-F238E27FC236}">
                <a16:creationId xmlns:a16="http://schemas.microsoft.com/office/drawing/2014/main" id="{27D95323-842C-9DA3-CC2A-4FA85FB8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459" y="2263228"/>
            <a:ext cx="4043082" cy="40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8E2760-80AF-0D62-D33C-06B07040B39E}"/>
              </a:ext>
            </a:extLst>
          </p:cNvPr>
          <p:cNvSpPr txBox="1"/>
          <p:nvPr/>
        </p:nvSpPr>
        <p:spPr>
          <a:xfrm>
            <a:off x="4504944" y="6306310"/>
            <a:ext cx="3182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/>
                </a:solidFill>
                <a:latin typeface="+mj-lt"/>
              </a:rPr>
              <a:t>Zhujing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Xu and </a:t>
            </a:r>
            <a:r>
              <a:rPr lang="en-US" sz="800" dirty="0" err="1">
                <a:solidFill>
                  <a:schemeClr val="bg1"/>
                </a:solidFill>
                <a:latin typeface="+mj-lt"/>
              </a:rPr>
              <a:t>Tongcang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Li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C20ED72-4252-E60B-F817-AE0B4D816816}"/>
              </a:ext>
            </a:extLst>
          </p:cNvPr>
          <p:cNvSpPr txBox="1">
            <a:spLocks/>
          </p:cNvSpPr>
          <p:nvPr/>
        </p:nvSpPr>
        <p:spPr>
          <a:xfrm>
            <a:off x="374904" y="3860209"/>
            <a:ext cx="3352800" cy="12344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SURF 2024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Daniel Choi</a:t>
            </a:r>
          </a:p>
        </p:txBody>
      </p:sp>
      <p:pic>
        <p:nvPicPr>
          <p:cNvPr id="12" name="Picture 4" descr="Rankings - Ira A. Fulton Schools of ...">
            <a:extLst>
              <a:ext uri="{FF2B5EF4-FFF2-40B4-BE49-F238E27FC236}">
                <a16:creationId xmlns:a16="http://schemas.microsoft.com/office/drawing/2014/main" id="{FBA11C8B-50D0-CBE8-1763-D604F5CA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3" y="4872237"/>
            <a:ext cx="1501521" cy="4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402B9B6-7EB3-5EEB-EB38-3E9022DC2A09}"/>
              </a:ext>
            </a:extLst>
          </p:cNvPr>
          <p:cNvSpPr txBox="1">
            <a:spLocks/>
          </p:cNvSpPr>
          <p:nvPr/>
        </p:nvSpPr>
        <p:spPr>
          <a:xfrm>
            <a:off x="8391348" y="3860208"/>
            <a:ext cx="3352800" cy="195771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Mentors: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Dr. Lijun Ma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Dr. Anouar Rahmouni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Dr. Oliver Slattery</a:t>
            </a:r>
          </a:p>
        </p:txBody>
      </p:sp>
    </p:spTree>
    <p:extLst>
      <p:ext uri="{BB962C8B-B14F-4D97-AF65-F5344CB8AC3E}">
        <p14:creationId xmlns:p14="http://schemas.microsoft.com/office/powerpoint/2010/main" val="243040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3843E-0663-65F3-5A72-F1D9A8A2C948}"/>
              </a:ext>
            </a:extLst>
          </p:cNvPr>
          <p:cNvSpPr txBox="1"/>
          <p:nvPr/>
        </p:nvSpPr>
        <p:spPr>
          <a:xfrm>
            <a:off x="0" y="1207008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800" dirty="0">
                <a:latin typeface="+mj-lt"/>
              </a:rPr>
              <a:t>Set up the experiment to characterize V</a:t>
            </a:r>
            <a:r>
              <a:rPr lang="en-US" sz="2800" baseline="30000" dirty="0">
                <a:latin typeface="+mj-lt"/>
              </a:rPr>
              <a:t>4+ </a:t>
            </a:r>
            <a:r>
              <a:rPr lang="en-US" sz="2800" dirty="0">
                <a:latin typeface="+mj-lt"/>
              </a:rPr>
              <a:t>defects in </a:t>
            </a:r>
            <a:r>
              <a:rPr lang="en-US" sz="2800" dirty="0" err="1">
                <a:latin typeface="+mj-lt"/>
              </a:rPr>
              <a:t>SiC</a:t>
            </a:r>
            <a:endParaRPr lang="en-US" sz="2800" dirty="0">
              <a:latin typeface="+mj-lt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+mj-lt"/>
              </a:rPr>
              <a:t>Spectroscopy was consistent with other studies.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+mj-lt"/>
              </a:rPr>
              <a:t>PL Mapping confirmed expected doping </a:t>
            </a:r>
            <a:r>
              <a:rPr lang="en-US" sz="2800" dirty="0" err="1">
                <a:latin typeface="+mj-lt"/>
              </a:rPr>
              <a:t>concetration</a:t>
            </a:r>
            <a:r>
              <a:rPr lang="en-US" sz="2800" dirty="0">
                <a:latin typeface="+mj-lt"/>
              </a:rPr>
              <a:t> gradient.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latin typeface="+mj-lt"/>
              </a:rPr>
              <a:t>A certain degree of repeatability was achieved.</a:t>
            </a:r>
          </a:p>
          <a:p>
            <a:pPr lvl="1"/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This work will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enable characterization of V</a:t>
            </a:r>
            <a:r>
              <a:rPr lang="en-US" sz="2800" baseline="30000" dirty="0">
                <a:latin typeface="+mj-lt"/>
              </a:rPr>
              <a:t>4+</a:t>
            </a:r>
            <a:r>
              <a:rPr lang="en-US" sz="2800" dirty="0">
                <a:latin typeface="+mj-lt"/>
              </a:rPr>
              <a:t> defects in other polytypes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enable further investigation to validate the potential of V</a:t>
            </a:r>
            <a:r>
              <a:rPr lang="en-US" sz="2800" baseline="30000" dirty="0">
                <a:latin typeface="+mj-lt"/>
              </a:rPr>
              <a:t>4+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err="1">
                <a:latin typeface="+mj-lt"/>
              </a:rPr>
              <a:t>SiC</a:t>
            </a:r>
            <a:r>
              <a:rPr lang="en-US" sz="2800" dirty="0">
                <a:latin typeface="+mj-lt"/>
              </a:rPr>
              <a:t> for quantum application.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55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0FD2F5-D112-DFD7-93B6-91F0D8E88117}"/>
              </a:ext>
            </a:extLst>
          </p:cNvPr>
          <p:cNvSpPr/>
          <p:nvPr/>
        </p:nvSpPr>
        <p:spPr>
          <a:xfrm>
            <a:off x="1600201" y="2318197"/>
            <a:ext cx="1974903" cy="644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Quantum Key Distribution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B9A463-B47B-6458-5EFD-7AFB14AEEAA8}"/>
              </a:ext>
            </a:extLst>
          </p:cNvPr>
          <p:cNvSpPr/>
          <p:nvPr/>
        </p:nvSpPr>
        <p:spPr>
          <a:xfrm>
            <a:off x="7924799" y="2318159"/>
            <a:ext cx="2969939" cy="644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Distributed Quantum Computing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4A8F3F-0D92-59D6-4EFE-0B59415AE45B}"/>
              </a:ext>
            </a:extLst>
          </p:cNvPr>
          <p:cNvSpPr/>
          <p:nvPr/>
        </p:nvSpPr>
        <p:spPr>
          <a:xfrm>
            <a:off x="6746848" y="3121152"/>
            <a:ext cx="1974903" cy="644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Distributed Sensing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27AF4D-AFED-EE13-AF75-EAFA643DAC4A}"/>
              </a:ext>
            </a:extLst>
          </p:cNvPr>
          <p:cNvSpPr/>
          <p:nvPr/>
        </p:nvSpPr>
        <p:spPr>
          <a:xfrm>
            <a:off x="3481645" y="3121152"/>
            <a:ext cx="2667000" cy="644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Blind Quantum Computing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8DE3A0-ACD8-B7D8-C266-7165CD09FFFD}"/>
              </a:ext>
            </a:extLst>
          </p:cNvPr>
          <p:cNvSpPr/>
          <p:nvPr/>
        </p:nvSpPr>
        <p:spPr>
          <a:xfrm>
            <a:off x="4278351" y="1561775"/>
            <a:ext cx="3635298" cy="53345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Quantum Network</a:t>
            </a:r>
          </a:p>
        </p:txBody>
      </p:sp>
      <p:cxnSp>
        <p:nvCxnSpPr>
          <p:cNvPr id="3090" name="Connector: Elbow 3089">
            <a:extLst>
              <a:ext uri="{FF2B5EF4-FFF2-40B4-BE49-F238E27FC236}">
                <a16:creationId xmlns:a16="http://schemas.microsoft.com/office/drawing/2014/main" id="{EBF3DEB2-A9E0-32EB-5E10-5351BF91D182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rot="5400000">
            <a:off x="4230345" y="452541"/>
            <a:ext cx="222965" cy="350834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5" name="Connector: Elbow 3094">
            <a:extLst>
              <a:ext uri="{FF2B5EF4-FFF2-40B4-BE49-F238E27FC236}">
                <a16:creationId xmlns:a16="http://schemas.microsoft.com/office/drawing/2014/main" id="{0E6EE0B2-B0BC-9A65-3A45-4FDF92D8EEB2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 rot="16200000" flipH="1">
            <a:off x="7641421" y="549810"/>
            <a:ext cx="222927" cy="33137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4" name="Straight Connector 3103">
            <a:extLst>
              <a:ext uri="{FF2B5EF4-FFF2-40B4-BE49-F238E27FC236}">
                <a16:creationId xmlns:a16="http://schemas.microsoft.com/office/drawing/2014/main" id="{4B4F732F-75C1-5BDA-D2C5-0C007792177E}"/>
              </a:ext>
            </a:extLst>
          </p:cNvPr>
          <p:cNvCxnSpPr/>
          <p:nvPr/>
        </p:nvCxnSpPr>
        <p:spPr>
          <a:xfrm>
            <a:off x="4800600" y="2206696"/>
            <a:ext cx="0" cy="914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E3057BEA-C8C9-E17F-9631-2473E81E2F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34299" y="2206696"/>
            <a:ext cx="0" cy="914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ne Wave Vector Art, Icons, and Graphics for Free Download">
            <a:extLst>
              <a:ext uri="{FF2B5EF4-FFF2-40B4-BE49-F238E27FC236}">
                <a16:creationId xmlns:a16="http://schemas.microsoft.com/office/drawing/2014/main" id="{47E441F9-6C4D-A01F-DEB5-44E2C944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995" y="5905306"/>
            <a:ext cx="1368452" cy="36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E7951-93AD-7817-234A-3473259D6B2D}"/>
              </a:ext>
            </a:extLst>
          </p:cNvPr>
          <p:cNvSpPr txBox="1"/>
          <p:nvPr/>
        </p:nvSpPr>
        <p:spPr>
          <a:xfrm>
            <a:off x="0" y="4581126"/>
            <a:ext cx="5424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Idea: Photon-mediated entanglement distribution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974F2E-860B-AA79-3936-C8CAF61185F9}"/>
              </a:ext>
            </a:extLst>
          </p:cNvPr>
          <p:cNvSpPr txBox="1"/>
          <p:nvPr/>
        </p:nvSpPr>
        <p:spPr>
          <a:xfrm>
            <a:off x="1686271" y="5609552"/>
            <a:ext cx="1878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|01&gt;</a:t>
            </a:r>
          </a:p>
          <a:p>
            <a:pPr algn="ctr"/>
            <a:r>
              <a:rPr lang="en-US" sz="2800" b="1" dirty="0">
                <a:latin typeface="+mj-lt"/>
              </a:rPr>
              <a:t>|10&gt;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4BEA3-57D9-61E5-58D8-17A9CA55D4DD}"/>
              </a:ext>
            </a:extLst>
          </p:cNvPr>
          <p:cNvSpPr txBox="1"/>
          <p:nvPr/>
        </p:nvSpPr>
        <p:spPr>
          <a:xfrm>
            <a:off x="1123891" y="5886266"/>
            <a:ext cx="85010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5AF07-8CA7-0C33-A466-3CB2194A7E3D}"/>
              </a:ext>
            </a:extLst>
          </p:cNvPr>
          <p:cNvSpPr txBox="1"/>
          <p:nvPr/>
        </p:nvSpPr>
        <p:spPr>
          <a:xfrm>
            <a:off x="3335787" y="5890972"/>
            <a:ext cx="75299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B4D2B5-0AF6-0F18-8853-AB76B11D8FE8}"/>
              </a:ext>
            </a:extLst>
          </p:cNvPr>
          <p:cNvGrpSpPr/>
          <p:nvPr/>
        </p:nvGrpSpPr>
        <p:grpSpPr>
          <a:xfrm>
            <a:off x="5650463" y="3895990"/>
            <a:ext cx="5824141" cy="2844589"/>
            <a:chOff x="4126463" y="4203838"/>
            <a:chExt cx="5824141" cy="2844589"/>
          </a:xfrm>
        </p:grpSpPr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A8574EB3-DC87-8BFE-D415-6F36F11F8059}"/>
                </a:ext>
              </a:extLst>
            </p:cNvPr>
            <p:cNvSpPr txBox="1"/>
            <p:nvPr/>
          </p:nvSpPr>
          <p:spPr>
            <a:xfrm>
              <a:off x="4267200" y="4203838"/>
              <a:ext cx="411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Challenge: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651D08-29DA-99F7-012D-75CD9A08C8B1}"/>
                </a:ext>
              </a:extLst>
            </p:cNvPr>
            <p:cNvSpPr txBox="1"/>
            <p:nvPr/>
          </p:nvSpPr>
          <p:spPr>
            <a:xfrm>
              <a:off x="4378351" y="6802206"/>
              <a:ext cx="2819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+mj-lt"/>
                </a:rPr>
                <a:t>G. </a:t>
              </a:r>
              <a:r>
                <a:rPr lang="en-US" sz="1000" dirty="0" err="1">
                  <a:latin typeface="+mj-lt"/>
                </a:rPr>
                <a:t>Wolfowicz</a:t>
              </a:r>
              <a:r>
                <a:rPr lang="en-US" sz="1000" dirty="0">
                  <a:latin typeface="+mj-lt"/>
                </a:rPr>
                <a:t> et al., Nat Rev Mater 6 (2021)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6927D4-AB32-AA42-E4CD-8424DE34DB78}"/>
                </a:ext>
              </a:extLst>
            </p:cNvPr>
            <p:cNvSpPr txBox="1"/>
            <p:nvPr/>
          </p:nvSpPr>
          <p:spPr>
            <a:xfrm>
              <a:off x="7548761" y="5157983"/>
              <a:ext cx="240184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No-cloning </a:t>
              </a:r>
            </a:p>
            <a:p>
              <a:pPr algn="ctr"/>
              <a:r>
                <a:rPr lang="en-US" sz="2800" dirty="0"/>
                <a:t>Theorem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0DCE2E-0339-A8AE-607F-E08C729381CB}"/>
                </a:ext>
              </a:extLst>
            </p:cNvPr>
            <p:cNvSpPr txBox="1"/>
            <p:nvPr/>
          </p:nvSpPr>
          <p:spPr>
            <a:xfrm>
              <a:off x="6994050" y="5157983"/>
              <a:ext cx="70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+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D9B4AB-73FE-45B2-D8F5-3BAEF9B9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6463" y="4661334"/>
              <a:ext cx="2951647" cy="2140872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0AA297B-2C02-1E3A-924A-91E081B6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7425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Rectangle 3101">
            <a:extLst>
              <a:ext uri="{FF2B5EF4-FFF2-40B4-BE49-F238E27FC236}">
                <a16:creationId xmlns:a16="http://schemas.microsoft.com/office/drawing/2014/main" id="{669CBE51-F1F8-609F-3135-9E7A00B6B83B}"/>
              </a:ext>
            </a:extLst>
          </p:cNvPr>
          <p:cNvSpPr/>
          <p:nvPr/>
        </p:nvSpPr>
        <p:spPr>
          <a:xfrm>
            <a:off x="5242435" y="3932953"/>
            <a:ext cx="1639477" cy="5538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B</a:t>
            </a:r>
          </a:p>
          <a:p>
            <a:pPr algn="ctr"/>
            <a:r>
              <a:rPr lang="en-US" dirty="0"/>
              <a:t>Repeater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DB627-A06B-48B1-A1A1-E43EF5ACA969}"/>
              </a:ext>
            </a:extLst>
          </p:cNvPr>
          <p:cNvGrpSpPr/>
          <p:nvPr/>
        </p:nvGrpSpPr>
        <p:grpSpPr>
          <a:xfrm flipH="1">
            <a:off x="8363930" y="1565513"/>
            <a:ext cx="2020824" cy="2234937"/>
            <a:chOff x="1125046" y="4223780"/>
            <a:chExt cx="2162001" cy="2156143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6B91E5CE-4A1D-3DE7-B9FB-5DB3781235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046" y="5502503"/>
              <a:ext cx="880993" cy="87742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641DA9B6-ACB6-B334-7E66-3C5998445D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7138" y="5549660"/>
              <a:ext cx="783105" cy="783106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63262C00-9EC2-9F6A-CF49-6011936F18A6}"/>
                </a:ext>
              </a:extLst>
            </p:cNvPr>
            <p:cNvSpPr/>
            <p:nvPr/>
          </p:nvSpPr>
          <p:spPr>
            <a:xfrm rot="10800000">
              <a:off x="1960243" y="4223780"/>
              <a:ext cx="1326804" cy="132588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0D5EAEBF-2CE8-2313-2F8D-9A882F9DB06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6040" y="4269115"/>
              <a:ext cx="1235210" cy="123521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72CBE-5395-82A3-7CFC-7AAB41F60363}"/>
              </a:ext>
            </a:extLst>
          </p:cNvPr>
          <p:cNvGrpSpPr/>
          <p:nvPr/>
        </p:nvGrpSpPr>
        <p:grpSpPr>
          <a:xfrm>
            <a:off x="6113649" y="1568196"/>
            <a:ext cx="2019584" cy="2234937"/>
            <a:chOff x="1125046" y="4223780"/>
            <a:chExt cx="2162001" cy="2156143"/>
          </a:xfrm>
        </p:grpSpPr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19737106-F909-DE1B-5064-CFA218B91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046" y="5502503"/>
              <a:ext cx="880993" cy="87742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27BF5FFD-B478-22B1-BA9E-B8AA880A1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7138" y="5549660"/>
              <a:ext cx="783105" cy="783106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D0E8F72B-3AC4-4225-602D-B12D15C67297}"/>
                </a:ext>
              </a:extLst>
            </p:cNvPr>
            <p:cNvSpPr/>
            <p:nvPr/>
          </p:nvSpPr>
          <p:spPr>
            <a:xfrm rot="10800000">
              <a:off x="1960243" y="4223780"/>
              <a:ext cx="1326804" cy="132588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4ADC6055-0879-1FE8-1B9F-BB463C210B0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6040" y="4269115"/>
              <a:ext cx="1235210" cy="123521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6CF97B-EBDF-3B45-E732-E2757B50B244}"/>
              </a:ext>
            </a:extLst>
          </p:cNvPr>
          <p:cNvGrpSpPr/>
          <p:nvPr/>
        </p:nvGrpSpPr>
        <p:grpSpPr>
          <a:xfrm flipH="1">
            <a:off x="4066889" y="1520565"/>
            <a:ext cx="2020824" cy="2234937"/>
            <a:chOff x="1125046" y="4223780"/>
            <a:chExt cx="2162001" cy="2156143"/>
          </a:xfrm>
        </p:grpSpPr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0669FEC9-A8E0-3528-CBAC-D02BEF5B1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046" y="5502503"/>
              <a:ext cx="880993" cy="87742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6BE82A5D-721D-BA5C-5CD4-B310E1E3B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7138" y="5549660"/>
              <a:ext cx="783105" cy="783106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56DC1EB0-A80A-BB9B-57D7-44117CDFBAFF}"/>
                </a:ext>
              </a:extLst>
            </p:cNvPr>
            <p:cNvSpPr/>
            <p:nvPr/>
          </p:nvSpPr>
          <p:spPr>
            <a:xfrm rot="10800000">
              <a:off x="1960243" y="4223780"/>
              <a:ext cx="1326804" cy="132588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A3FEB53D-07F4-E6BB-224B-5F2647247D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6040" y="4269115"/>
              <a:ext cx="1235210" cy="123521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601FD65-7A9B-7E08-546F-D5FD49A282A9}"/>
              </a:ext>
            </a:extLst>
          </p:cNvPr>
          <p:cNvGrpSpPr/>
          <p:nvPr/>
        </p:nvGrpSpPr>
        <p:grpSpPr>
          <a:xfrm>
            <a:off x="1816608" y="1523248"/>
            <a:ext cx="2019584" cy="2234937"/>
            <a:chOff x="1125046" y="4223780"/>
            <a:chExt cx="2162001" cy="2156143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AD3AE1D1-2E89-91AA-649E-B52E49C9CD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5046" y="5502503"/>
              <a:ext cx="880993" cy="87742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ardrop 33">
              <a:extLst>
                <a:ext uri="{FF2B5EF4-FFF2-40B4-BE49-F238E27FC236}">
                  <a16:creationId xmlns:a16="http://schemas.microsoft.com/office/drawing/2014/main" id="{01A37630-6093-B800-119D-0DEEAEC60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7138" y="5549660"/>
              <a:ext cx="783105" cy="783106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ardrop 34">
              <a:extLst>
                <a:ext uri="{FF2B5EF4-FFF2-40B4-BE49-F238E27FC236}">
                  <a16:creationId xmlns:a16="http://schemas.microsoft.com/office/drawing/2014/main" id="{4D108BA8-8265-EF3E-1B16-3515B3A1D607}"/>
                </a:ext>
              </a:extLst>
            </p:cNvPr>
            <p:cNvSpPr/>
            <p:nvPr/>
          </p:nvSpPr>
          <p:spPr>
            <a:xfrm rot="10800000">
              <a:off x="1960243" y="4223780"/>
              <a:ext cx="1326804" cy="1325880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ardrop 35">
              <a:extLst>
                <a:ext uri="{FF2B5EF4-FFF2-40B4-BE49-F238E27FC236}">
                  <a16:creationId xmlns:a16="http://schemas.microsoft.com/office/drawing/2014/main" id="{6BB4A33E-F218-2BC9-2B8F-31798130E7A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006040" y="4269115"/>
              <a:ext cx="1235210" cy="1235210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D351C5-EDD8-44B5-96AE-94129D487CCC}"/>
              </a:ext>
            </a:extLst>
          </p:cNvPr>
          <p:cNvGrpSpPr/>
          <p:nvPr/>
        </p:nvGrpSpPr>
        <p:grpSpPr>
          <a:xfrm>
            <a:off x="3713510" y="1038916"/>
            <a:ext cx="533400" cy="754342"/>
            <a:chOff x="2438400" y="1946929"/>
            <a:chExt cx="533400" cy="7543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E5746E-EFBE-82B0-E108-3D25D0D39F2F}"/>
                </a:ext>
              </a:extLst>
            </p:cNvPr>
            <p:cNvSpPr/>
            <p:nvPr/>
          </p:nvSpPr>
          <p:spPr>
            <a:xfrm rot="2700000">
              <a:off x="2438400" y="2057400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05181B-CF88-FD84-2D49-5D942E82A957}"/>
                </a:ext>
              </a:extLst>
            </p:cNvPr>
            <p:cNvCxnSpPr/>
            <p:nvPr/>
          </p:nvCxnSpPr>
          <p:spPr>
            <a:xfrm>
              <a:off x="2706624" y="1946929"/>
              <a:ext cx="0" cy="7543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D64B3D-17AC-5E61-047C-F17C3DEE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2759299" y="1970255"/>
            <a:ext cx="936193" cy="3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6EB77CCA-D006-BC76-147F-3BA401EA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4231472" y="1970255"/>
            <a:ext cx="936193" cy="3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028133-9F11-CD3F-72CB-86C3459C3C63}"/>
              </a:ext>
            </a:extLst>
          </p:cNvPr>
          <p:cNvGrpSpPr/>
          <p:nvPr/>
        </p:nvGrpSpPr>
        <p:grpSpPr>
          <a:xfrm>
            <a:off x="3238131" y="609601"/>
            <a:ext cx="539417" cy="608739"/>
            <a:chOff x="2420220" y="1856684"/>
            <a:chExt cx="539417" cy="60873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3FE84AA0-14C1-EC66-9579-F8FC91128D0A}"/>
                </a:ext>
              </a:extLst>
            </p:cNvPr>
            <p:cNvSpPr/>
            <p:nvPr/>
          </p:nvSpPr>
          <p:spPr>
            <a:xfrm rot="4107576">
              <a:off x="2600791" y="2106577"/>
              <a:ext cx="358846" cy="358846"/>
            </a:xfrm>
            <a:prstGeom prst="chor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45A3AC-FDB3-C0E8-4423-37A23EE873F4}"/>
                </a:ext>
              </a:extLst>
            </p:cNvPr>
            <p:cNvSpPr/>
            <p:nvPr/>
          </p:nvSpPr>
          <p:spPr>
            <a:xfrm>
              <a:off x="2420220" y="1856684"/>
              <a:ext cx="227730" cy="305491"/>
            </a:xfrm>
            <a:custGeom>
              <a:avLst/>
              <a:gdLst>
                <a:gd name="connsiteX0" fmla="*/ 371475 w 390525"/>
                <a:gd name="connsiteY0" fmla="*/ 523875 h 523875"/>
                <a:gd name="connsiteX1" fmla="*/ 361950 w 390525"/>
                <a:gd name="connsiteY1" fmla="*/ 457200 h 523875"/>
                <a:gd name="connsiteX2" fmla="*/ 381000 w 390525"/>
                <a:gd name="connsiteY2" fmla="*/ 390525 h 523875"/>
                <a:gd name="connsiteX3" fmla="*/ 390525 w 390525"/>
                <a:gd name="connsiteY3" fmla="*/ 352425 h 523875"/>
                <a:gd name="connsiteX4" fmla="*/ 381000 w 390525"/>
                <a:gd name="connsiteY4" fmla="*/ 323850 h 523875"/>
                <a:gd name="connsiteX5" fmla="*/ 333375 w 390525"/>
                <a:gd name="connsiteY5" fmla="*/ 314325 h 523875"/>
                <a:gd name="connsiteX6" fmla="*/ 114300 w 390525"/>
                <a:gd name="connsiteY6" fmla="*/ 285750 h 523875"/>
                <a:gd name="connsiteX7" fmla="*/ 123825 w 390525"/>
                <a:gd name="connsiteY7" fmla="*/ 171450 h 523875"/>
                <a:gd name="connsiteX8" fmla="*/ 133350 w 390525"/>
                <a:gd name="connsiteY8" fmla="*/ 142875 h 523875"/>
                <a:gd name="connsiteX9" fmla="*/ 161925 w 390525"/>
                <a:gd name="connsiteY9" fmla="*/ 123825 h 523875"/>
                <a:gd name="connsiteX10" fmla="*/ 171450 w 390525"/>
                <a:gd name="connsiteY10" fmla="*/ 66675 h 523875"/>
                <a:gd name="connsiteX11" fmla="*/ 142875 w 390525"/>
                <a:gd name="connsiteY11" fmla="*/ 38100 h 523875"/>
                <a:gd name="connsiteX12" fmla="*/ 114300 w 390525"/>
                <a:gd name="connsiteY12" fmla="*/ 28575 h 523875"/>
                <a:gd name="connsiteX13" fmla="*/ 57150 w 390525"/>
                <a:gd name="connsiteY13" fmla="*/ 0 h 523875"/>
                <a:gd name="connsiteX14" fmla="*/ 0 w 390525"/>
                <a:gd name="connsiteY14" fmla="*/ 952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523875">
                  <a:moveTo>
                    <a:pt x="371475" y="523875"/>
                  </a:moveTo>
                  <a:cubicBezTo>
                    <a:pt x="368300" y="501650"/>
                    <a:pt x="360350" y="479594"/>
                    <a:pt x="361950" y="457200"/>
                  </a:cubicBezTo>
                  <a:cubicBezTo>
                    <a:pt x="363597" y="434144"/>
                    <a:pt x="374918" y="412825"/>
                    <a:pt x="381000" y="390525"/>
                  </a:cubicBezTo>
                  <a:cubicBezTo>
                    <a:pt x="384444" y="377895"/>
                    <a:pt x="387350" y="365125"/>
                    <a:pt x="390525" y="352425"/>
                  </a:cubicBezTo>
                  <a:cubicBezTo>
                    <a:pt x="387350" y="342900"/>
                    <a:pt x="389354" y="329419"/>
                    <a:pt x="381000" y="323850"/>
                  </a:cubicBezTo>
                  <a:cubicBezTo>
                    <a:pt x="367530" y="314870"/>
                    <a:pt x="349402" y="316615"/>
                    <a:pt x="333375" y="314325"/>
                  </a:cubicBezTo>
                  <a:cubicBezTo>
                    <a:pt x="260472" y="303910"/>
                    <a:pt x="187325" y="295275"/>
                    <a:pt x="114300" y="285750"/>
                  </a:cubicBezTo>
                  <a:cubicBezTo>
                    <a:pt x="117475" y="247650"/>
                    <a:pt x="118772" y="209347"/>
                    <a:pt x="123825" y="171450"/>
                  </a:cubicBezTo>
                  <a:cubicBezTo>
                    <a:pt x="125152" y="161498"/>
                    <a:pt x="127078" y="150715"/>
                    <a:pt x="133350" y="142875"/>
                  </a:cubicBezTo>
                  <a:cubicBezTo>
                    <a:pt x="140501" y="133936"/>
                    <a:pt x="152400" y="130175"/>
                    <a:pt x="161925" y="123825"/>
                  </a:cubicBezTo>
                  <a:cubicBezTo>
                    <a:pt x="165100" y="104775"/>
                    <a:pt x="175640" y="85528"/>
                    <a:pt x="171450" y="66675"/>
                  </a:cubicBezTo>
                  <a:cubicBezTo>
                    <a:pt x="168528" y="53525"/>
                    <a:pt x="154083" y="45572"/>
                    <a:pt x="142875" y="38100"/>
                  </a:cubicBezTo>
                  <a:cubicBezTo>
                    <a:pt x="134521" y="32531"/>
                    <a:pt x="123475" y="32653"/>
                    <a:pt x="114300" y="28575"/>
                  </a:cubicBezTo>
                  <a:cubicBezTo>
                    <a:pt x="94837" y="19925"/>
                    <a:pt x="76200" y="9525"/>
                    <a:pt x="57150" y="0"/>
                  </a:cubicBezTo>
                  <a:lnTo>
                    <a:pt x="0" y="9525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01EC2C-CA3D-2715-FF3E-D161419DB7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178657" y="609601"/>
            <a:ext cx="540282" cy="608739"/>
            <a:chOff x="2420220" y="1856684"/>
            <a:chExt cx="539417" cy="608739"/>
          </a:xfrm>
        </p:grpSpPr>
        <p:sp>
          <p:nvSpPr>
            <p:cNvPr id="28" name="Chord 27">
              <a:extLst>
                <a:ext uri="{FF2B5EF4-FFF2-40B4-BE49-F238E27FC236}">
                  <a16:creationId xmlns:a16="http://schemas.microsoft.com/office/drawing/2014/main" id="{A6FB9219-18F3-F3B3-3F4B-3980D52E5CFA}"/>
                </a:ext>
              </a:extLst>
            </p:cNvPr>
            <p:cNvSpPr/>
            <p:nvPr/>
          </p:nvSpPr>
          <p:spPr>
            <a:xfrm rot="4107576">
              <a:off x="2600791" y="2106577"/>
              <a:ext cx="358846" cy="358846"/>
            </a:xfrm>
            <a:prstGeom prst="chor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0F91BD4-F25B-92F0-F334-AC08A102E3AE}"/>
                </a:ext>
              </a:extLst>
            </p:cNvPr>
            <p:cNvSpPr/>
            <p:nvPr/>
          </p:nvSpPr>
          <p:spPr>
            <a:xfrm>
              <a:off x="2420220" y="1856684"/>
              <a:ext cx="227730" cy="305491"/>
            </a:xfrm>
            <a:custGeom>
              <a:avLst/>
              <a:gdLst>
                <a:gd name="connsiteX0" fmla="*/ 371475 w 390525"/>
                <a:gd name="connsiteY0" fmla="*/ 523875 h 523875"/>
                <a:gd name="connsiteX1" fmla="*/ 361950 w 390525"/>
                <a:gd name="connsiteY1" fmla="*/ 457200 h 523875"/>
                <a:gd name="connsiteX2" fmla="*/ 381000 w 390525"/>
                <a:gd name="connsiteY2" fmla="*/ 390525 h 523875"/>
                <a:gd name="connsiteX3" fmla="*/ 390525 w 390525"/>
                <a:gd name="connsiteY3" fmla="*/ 352425 h 523875"/>
                <a:gd name="connsiteX4" fmla="*/ 381000 w 390525"/>
                <a:gd name="connsiteY4" fmla="*/ 323850 h 523875"/>
                <a:gd name="connsiteX5" fmla="*/ 333375 w 390525"/>
                <a:gd name="connsiteY5" fmla="*/ 314325 h 523875"/>
                <a:gd name="connsiteX6" fmla="*/ 114300 w 390525"/>
                <a:gd name="connsiteY6" fmla="*/ 285750 h 523875"/>
                <a:gd name="connsiteX7" fmla="*/ 123825 w 390525"/>
                <a:gd name="connsiteY7" fmla="*/ 171450 h 523875"/>
                <a:gd name="connsiteX8" fmla="*/ 133350 w 390525"/>
                <a:gd name="connsiteY8" fmla="*/ 142875 h 523875"/>
                <a:gd name="connsiteX9" fmla="*/ 161925 w 390525"/>
                <a:gd name="connsiteY9" fmla="*/ 123825 h 523875"/>
                <a:gd name="connsiteX10" fmla="*/ 171450 w 390525"/>
                <a:gd name="connsiteY10" fmla="*/ 66675 h 523875"/>
                <a:gd name="connsiteX11" fmla="*/ 142875 w 390525"/>
                <a:gd name="connsiteY11" fmla="*/ 38100 h 523875"/>
                <a:gd name="connsiteX12" fmla="*/ 114300 w 390525"/>
                <a:gd name="connsiteY12" fmla="*/ 28575 h 523875"/>
                <a:gd name="connsiteX13" fmla="*/ 57150 w 390525"/>
                <a:gd name="connsiteY13" fmla="*/ 0 h 523875"/>
                <a:gd name="connsiteX14" fmla="*/ 0 w 390525"/>
                <a:gd name="connsiteY14" fmla="*/ 952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523875">
                  <a:moveTo>
                    <a:pt x="371475" y="523875"/>
                  </a:moveTo>
                  <a:cubicBezTo>
                    <a:pt x="368300" y="501650"/>
                    <a:pt x="360350" y="479594"/>
                    <a:pt x="361950" y="457200"/>
                  </a:cubicBezTo>
                  <a:cubicBezTo>
                    <a:pt x="363597" y="434144"/>
                    <a:pt x="374918" y="412825"/>
                    <a:pt x="381000" y="390525"/>
                  </a:cubicBezTo>
                  <a:cubicBezTo>
                    <a:pt x="384444" y="377895"/>
                    <a:pt x="387350" y="365125"/>
                    <a:pt x="390525" y="352425"/>
                  </a:cubicBezTo>
                  <a:cubicBezTo>
                    <a:pt x="387350" y="342900"/>
                    <a:pt x="389354" y="329419"/>
                    <a:pt x="381000" y="323850"/>
                  </a:cubicBezTo>
                  <a:cubicBezTo>
                    <a:pt x="367530" y="314870"/>
                    <a:pt x="349402" y="316615"/>
                    <a:pt x="333375" y="314325"/>
                  </a:cubicBezTo>
                  <a:cubicBezTo>
                    <a:pt x="260472" y="303910"/>
                    <a:pt x="187325" y="295275"/>
                    <a:pt x="114300" y="285750"/>
                  </a:cubicBezTo>
                  <a:cubicBezTo>
                    <a:pt x="117475" y="247650"/>
                    <a:pt x="118772" y="209347"/>
                    <a:pt x="123825" y="171450"/>
                  </a:cubicBezTo>
                  <a:cubicBezTo>
                    <a:pt x="125152" y="161498"/>
                    <a:pt x="127078" y="150715"/>
                    <a:pt x="133350" y="142875"/>
                  </a:cubicBezTo>
                  <a:cubicBezTo>
                    <a:pt x="140501" y="133936"/>
                    <a:pt x="152400" y="130175"/>
                    <a:pt x="161925" y="123825"/>
                  </a:cubicBezTo>
                  <a:cubicBezTo>
                    <a:pt x="165100" y="104775"/>
                    <a:pt x="175640" y="85528"/>
                    <a:pt x="171450" y="66675"/>
                  </a:cubicBezTo>
                  <a:cubicBezTo>
                    <a:pt x="168528" y="53525"/>
                    <a:pt x="154083" y="45572"/>
                    <a:pt x="142875" y="38100"/>
                  </a:cubicBezTo>
                  <a:cubicBezTo>
                    <a:pt x="134521" y="32531"/>
                    <a:pt x="123475" y="32653"/>
                    <a:pt x="114300" y="28575"/>
                  </a:cubicBezTo>
                  <a:cubicBezTo>
                    <a:pt x="94837" y="19925"/>
                    <a:pt x="76200" y="9525"/>
                    <a:pt x="57150" y="0"/>
                  </a:cubicBezTo>
                  <a:lnTo>
                    <a:pt x="0" y="9525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226AE19-491F-8F1D-6F34-4B2C3416D904}"/>
              </a:ext>
            </a:extLst>
          </p:cNvPr>
          <p:cNvGrpSpPr/>
          <p:nvPr/>
        </p:nvGrpSpPr>
        <p:grpSpPr>
          <a:xfrm>
            <a:off x="2051618" y="3153524"/>
            <a:ext cx="381000" cy="381000"/>
            <a:chOff x="1524000" y="4953000"/>
            <a:chExt cx="381000" cy="381000"/>
          </a:xfrm>
        </p:grpSpPr>
        <p:cxnSp>
          <p:nvCxnSpPr>
            <p:cNvPr id="1048" name="Straight Arrow Connector 1047">
              <a:extLst>
                <a:ext uri="{FF2B5EF4-FFF2-40B4-BE49-F238E27FC236}">
                  <a16:creationId xmlns:a16="http://schemas.microsoft.com/office/drawing/2014/main" id="{BBBC282A-B78F-B9F5-EE10-87CADE45CB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4953000"/>
              <a:ext cx="381000" cy="3810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9CAF4AE0-735D-2516-CB68-32790060F5C4}"/>
                </a:ext>
              </a:extLst>
            </p:cNvPr>
            <p:cNvSpPr/>
            <p:nvPr/>
          </p:nvSpPr>
          <p:spPr>
            <a:xfrm>
              <a:off x="1600200" y="5029200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DF3C857A-058F-E4F7-EDDA-57017304EE50}"/>
              </a:ext>
            </a:extLst>
          </p:cNvPr>
          <p:cNvGrpSpPr/>
          <p:nvPr/>
        </p:nvGrpSpPr>
        <p:grpSpPr>
          <a:xfrm>
            <a:off x="5493676" y="3153524"/>
            <a:ext cx="381000" cy="381000"/>
            <a:chOff x="1524000" y="4953000"/>
            <a:chExt cx="381000" cy="381000"/>
          </a:xfrm>
        </p:grpSpPr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BFD38BFA-A731-CB7E-99F0-3B17FBE40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4953000"/>
              <a:ext cx="381000" cy="3810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0938469D-EA90-AF6C-6F64-DE26A46B3C86}"/>
                </a:ext>
              </a:extLst>
            </p:cNvPr>
            <p:cNvSpPr/>
            <p:nvPr/>
          </p:nvSpPr>
          <p:spPr>
            <a:xfrm>
              <a:off x="1600200" y="5029200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1C582B2-5C3A-A1A9-1CCD-2D028BD284BE}"/>
              </a:ext>
            </a:extLst>
          </p:cNvPr>
          <p:cNvSpPr txBox="1"/>
          <p:nvPr/>
        </p:nvSpPr>
        <p:spPr>
          <a:xfrm>
            <a:off x="1524001" y="1"/>
            <a:ext cx="9143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Quantum repeater</a:t>
            </a: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4981AAC2-DDB6-EA5E-7236-B4E3FA49AEA6}"/>
              </a:ext>
            </a:extLst>
          </p:cNvPr>
          <p:cNvGrpSpPr/>
          <p:nvPr/>
        </p:nvGrpSpPr>
        <p:grpSpPr>
          <a:xfrm>
            <a:off x="7992902" y="1038916"/>
            <a:ext cx="533400" cy="754342"/>
            <a:chOff x="2438400" y="1946929"/>
            <a:chExt cx="533400" cy="754342"/>
          </a:xfrm>
        </p:grpSpPr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71000323-0964-7382-EAE9-6E0A8B36A073}"/>
                </a:ext>
              </a:extLst>
            </p:cNvPr>
            <p:cNvSpPr/>
            <p:nvPr/>
          </p:nvSpPr>
          <p:spPr>
            <a:xfrm rot="2700000">
              <a:off x="2438400" y="2057400"/>
              <a:ext cx="5334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F72DC3A7-01AA-B318-1E3F-407D2E857F3D}"/>
                </a:ext>
              </a:extLst>
            </p:cNvPr>
            <p:cNvCxnSpPr/>
            <p:nvPr/>
          </p:nvCxnSpPr>
          <p:spPr>
            <a:xfrm>
              <a:off x="2706624" y="1946929"/>
              <a:ext cx="0" cy="7543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72" name="Picture 4">
            <a:extLst>
              <a:ext uri="{FF2B5EF4-FFF2-40B4-BE49-F238E27FC236}">
                <a16:creationId xmlns:a16="http://schemas.microsoft.com/office/drawing/2014/main" id="{79CC77EA-01F7-9490-BE11-B975B560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038691" y="1970255"/>
            <a:ext cx="936193" cy="3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">
            <a:extLst>
              <a:ext uri="{FF2B5EF4-FFF2-40B4-BE49-F238E27FC236}">
                <a16:creationId xmlns:a16="http://schemas.microsoft.com/office/drawing/2014/main" id="{24C39C4D-890C-1B12-8F67-A8A87A46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8510864" y="1970255"/>
            <a:ext cx="936193" cy="3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B28A3845-0E18-3931-0E5D-F6966426DB1C}"/>
              </a:ext>
            </a:extLst>
          </p:cNvPr>
          <p:cNvGrpSpPr/>
          <p:nvPr/>
        </p:nvGrpSpPr>
        <p:grpSpPr>
          <a:xfrm>
            <a:off x="7517523" y="609601"/>
            <a:ext cx="539417" cy="608739"/>
            <a:chOff x="2420220" y="1856684"/>
            <a:chExt cx="539417" cy="608739"/>
          </a:xfrm>
        </p:grpSpPr>
        <p:sp>
          <p:nvSpPr>
            <p:cNvPr id="1075" name="Chord 1074">
              <a:extLst>
                <a:ext uri="{FF2B5EF4-FFF2-40B4-BE49-F238E27FC236}">
                  <a16:creationId xmlns:a16="http://schemas.microsoft.com/office/drawing/2014/main" id="{F6882120-BB35-BE8A-EF23-1DDBAAB31571}"/>
                </a:ext>
              </a:extLst>
            </p:cNvPr>
            <p:cNvSpPr/>
            <p:nvPr/>
          </p:nvSpPr>
          <p:spPr>
            <a:xfrm rot="4107576">
              <a:off x="2600791" y="2106577"/>
              <a:ext cx="358846" cy="358846"/>
            </a:xfrm>
            <a:prstGeom prst="chor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Freeform: Shape 24">
              <a:extLst>
                <a:ext uri="{FF2B5EF4-FFF2-40B4-BE49-F238E27FC236}">
                  <a16:creationId xmlns:a16="http://schemas.microsoft.com/office/drawing/2014/main" id="{9E302B93-76DF-32B4-BF7A-A2DFDA907F5A}"/>
                </a:ext>
              </a:extLst>
            </p:cNvPr>
            <p:cNvSpPr/>
            <p:nvPr/>
          </p:nvSpPr>
          <p:spPr>
            <a:xfrm>
              <a:off x="2420220" y="1856684"/>
              <a:ext cx="227730" cy="305491"/>
            </a:xfrm>
            <a:custGeom>
              <a:avLst/>
              <a:gdLst>
                <a:gd name="connsiteX0" fmla="*/ 371475 w 390525"/>
                <a:gd name="connsiteY0" fmla="*/ 523875 h 523875"/>
                <a:gd name="connsiteX1" fmla="*/ 361950 w 390525"/>
                <a:gd name="connsiteY1" fmla="*/ 457200 h 523875"/>
                <a:gd name="connsiteX2" fmla="*/ 381000 w 390525"/>
                <a:gd name="connsiteY2" fmla="*/ 390525 h 523875"/>
                <a:gd name="connsiteX3" fmla="*/ 390525 w 390525"/>
                <a:gd name="connsiteY3" fmla="*/ 352425 h 523875"/>
                <a:gd name="connsiteX4" fmla="*/ 381000 w 390525"/>
                <a:gd name="connsiteY4" fmla="*/ 323850 h 523875"/>
                <a:gd name="connsiteX5" fmla="*/ 333375 w 390525"/>
                <a:gd name="connsiteY5" fmla="*/ 314325 h 523875"/>
                <a:gd name="connsiteX6" fmla="*/ 114300 w 390525"/>
                <a:gd name="connsiteY6" fmla="*/ 285750 h 523875"/>
                <a:gd name="connsiteX7" fmla="*/ 123825 w 390525"/>
                <a:gd name="connsiteY7" fmla="*/ 171450 h 523875"/>
                <a:gd name="connsiteX8" fmla="*/ 133350 w 390525"/>
                <a:gd name="connsiteY8" fmla="*/ 142875 h 523875"/>
                <a:gd name="connsiteX9" fmla="*/ 161925 w 390525"/>
                <a:gd name="connsiteY9" fmla="*/ 123825 h 523875"/>
                <a:gd name="connsiteX10" fmla="*/ 171450 w 390525"/>
                <a:gd name="connsiteY10" fmla="*/ 66675 h 523875"/>
                <a:gd name="connsiteX11" fmla="*/ 142875 w 390525"/>
                <a:gd name="connsiteY11" fmla="*/ 38100 h 523875"/>
                <a:gd name="connsiteX12" fmla="*/ 114300 w 390525"/>
                <a:gd name="connsiteY12" fmla="*/ 28575 h 523875"/>
                <a:gd name="connsiteX13" fmla="*/ 57150 w 390525"/>
                <a:gd name="connsiteY13" fmla="*/ 0 h 523875"/>
                <a:gd name="connsiteX14" fmla="*/ 0 w 390525"/>
                <a:gd name="connsiteY14" fmla="*/ 952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523875">
                  <a:moveTo>
                    <a:pt x="371475" y="523875"/>
                  </a:moveTo>
                  <a:cubicBezTo>
                    <a:pt x="368300" y="501650"/>
                    <a:pt x="360350" y="479594"/>
                    <a:pt x="361950" y="457200"/>
                  </a:cubicBezTo>
                  <a:cubicBezTo>
                    <a:pt x="363597" y="434144"/>
                    <a:pt x="374918" y="412825"/>
                    <a:pt x="381000" y="390525"/>
                  </a:cubicBezTo>
                  <a:cubicBezTo>
                    <a:pt x="384444" y="377895"/>
                    <a:pt x="387350" y="365125"/>
                    <a:pt x="390525" y="352425"/>
                  </a:cubicBezTo>
                  <a:cubicBezTo>
                    <a:pt x="387350" y="342900"/>
                    <a:pt x="389354" y="329419"/>
                    <a:pt x="381000" y="323850"/>
                  </a:cubicBezTo>
                  <a:cubicBezTo>
                    <a:pt x="367530" y="314870"/>
                    <a:pt x="349402" y="316615"/>
                    <a:pt x="333375" y="314325"/>
                  </a:cubicBezTo>
                  <a:cubicBezTo>
                    <a:pt x="260472" y="303910"/>
                    <a:pt x="187325" y="295275"/>
                    <a:pt x="114300" y="285750"/>
                  </a:cubicBezTo>
                  <a:cubicBezTo>
                    <a:pt x="117475" y="247650"/>
                    <a:pt x="118772" y="209347"/>
                    <a:pt x="123825" y="171450"/>
                  </a:cubicBezTo>
                  <a:cubicBezTo>
                    <a:pt x="125152" y="161498"/>
                    <a:pt x="127078" y="150715"/>
                    <a:pt x="133350" y="142875"/>
                  </a:cubicBezTo>
                  <a:cubicBezTo>
                    <a:pt x="140501" y="133936"/>
                    <a:pt x="152400" y="130175"/>
                    <a:pt x="161925" y="123825"/>
                  </a:cubicBezTo>
                  <a:cubicBezTo>
                    <a:pt x="165100" y="104775"/>
                    <a:pt x="175640" y="85528"/>
                    <a:pt x="171450" y="66675"/>
                  </a:cubicBezTo>
                  <a:cubicBezTo>
                    <a:pt x="168528" y="53525"/>
                    <a:pt x="154083" y="45572"/>
                    <a:pt x="142875" y="38100"/>
                  </a:cubicBezTo>
                  <a:cubicBezTo>
                    <a:pt x="134521" y="32531"/>
                    <a:pt x="123475" y="32653"/>
                    <a:pt x="114300" y="28575"/>
                  </a:cubicBezTo>
                  <a:cubicBezTo>
                    <a:pt x="94837" y="19925"/>
                    <a:pt x="76200" y="9525"/>
                    <a:pt x="57150" y="0"/>
                  </a:cubicBezTo>
                  <a:lnTo>
                    <a:pt x="0" y="9525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A4463151-9E08-CE2E-E28D-3F4F594A60D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8458049" y="609601"/>
            <a:ext cx="540282" cy="608739"/>
            <a:chOff x="2420220" y="1856684"/>
            <a:chExt cx="539417" cy="608739"/>
          </a:xfrm>
        </p:grpSpPr>
        <p:sp>
          <p:nvSpPr>
            <p:cNvPr id="1078" name="Chord 1077">
              <a:extLst>
                <a:ext uri="{FF2B5EF4-FFF2-40B4-BE49-F238E27FC236}">
                  <a16:creationId xmlns:a16="http://schemas.microsoft.com/office/drawing/2014/main" id="{62764896-24A9-6490-397D-3CB032869E3C}"/>
                </a:ext>
              </a:extLst>
            </p:cNvPr>
            <p:cNvSpPr/>
            <p:nvPr/>
          </p:nvSpPr>
          <p:spPr>
            <a:xfrm rot="4107576">
              <a:off x="2600791" y="2106577"/>
              <a:ext cx="358846" cy="358846"/>
            </a:xfrm>
            <a:prstGeom prst="chor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Freeform: Shape 28">
              <a:extLst>
                <a:ext uri="{FF2B5EF4-FFF2-40B4-BE49-F238E27FC236}">
                  <a16:creationId xmlns:a16="http://schemas.microsoft.com/office/drawing/2014/main" id="{14A35805-01D5-B574-3242-D90AA13E1970}"/>
                </a:ext>
              </a:extLst>
            </p:cNvPr>
            <p:cNvSpPr/>
            <p:nvPr/>
          </p:nvSpPr>
          <p:spPr>
            <a:xfrm>
              <a:off x="2420220" y="1856684"/>
              <a:ext cx="227730" cy="305491"/>
            </a:xfrm>
            <a:custGeom>
              <a:avLst/>
              <a:gdLst>
                <a:gd name="connsiteX0" fmla="*/ 371475 w 390525"/>
                <a:gd name="connsiteY0" fmla="*/ 523875 h 523875"/>
                <a:gd name="connsiteX1" fmla="*/ 361950 w 390525"/>
                <a:gd name="connsiteY1" fmla="*/ 457200 h 523875"/>
                <a:gd name="connsiteX2" fmla="*/ 381000 w 390525"/>
                <a:gd name="connsiteY2" fmla="*/ 390525 h 523875"/>
                <a:gd name="connsiteX3" fmla="*/ 390525 w 390525"/>
                <a:gd name="connsiteY3" fmla="*/ 352425 h 523875"/>
                <a:gd name="connsiteX4" fmla="*/ 381000 w 390525"/>
                <a:gd name="connsiteY4" fmla="*/ 323850 h 523875"/>
                <a:gd name="connsiteX5" fmla="*/ 333375 w 390525"/>
                <a:gd name="connsiteY5" fmla="*/ 314325 h 523875"/>
                <a:gd name="connsiteX6" fmla="*/ 114300 w 390525"/>
                <a:gd name="connsiteY6" fmla="*/ 285750 h 523875"/>
                <a:gd name="connsiteX7" fmla="*/ 123825 w 390525"/>
                <a:gd name="connsiteY7" fmla="*/ 171450 h 523875"/>
                <a:gd name="connsiteX8" fmla="*/ 133350 w 390525"/>
                <a:gd name="connsiteY8" fmla="*/ 142875 h 523875"/>
                <a:gd name="connsiteX9" fmla="*/ 161925 w 390525"/>
                <a:gd name="connsiteY9" fmla="*/ 123825 h 523875"/>
                <a:gd name="connsiteX10" fmla="*/ 171450 w 390525"/>
                <a:gd name="connsiteY10" fmla="*/ 66675 h 523875"/>
                <a:gd name="connsiteX11" fmla="*/ 142875 w 390525"/>
                <a:gd name="connsiteY11" fmla="*/ 38100 h 523875"/>
                <a:gd name="connsiteX12" fmla="*/ 114300 w 390525"/>
                <a:gd name="connsiteY12" fmla="*/ 28575 h 523875"/>
                <a:gd name="connsiteX13" fmla="*/ 57150 w 390525"/>
                <a:gd name="connsiteY13" fmla="*/ 0 h 523875"/>
                <a:gd name="connsiteX14" fmla="*/ 0 w 390525"/>
                <a:gd name="connsiteY14" fmla="*/ 952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523875">
                  <a:moveTo>
                    <a:pt x="371475" y="523875"/>
                  </a:moveTo>
                  <a:cubicBezTo>
                    <a:pt x="368300" y="501650"/>
                    <a:pt x="360350" y="479594"/>
                    <a:pt x="361950" y="457200"/>
                  </a:cubicBezTo>
                  <a:cubicBezTo>
                    <a:pt x="363597" y="434144"/>
                    <a:pt x="374918" y="412825"/>
                    <a:pt x="381000" y="390525"/>
                  </a:cubicBezTo>
                  <a:cubicBezTo>
                    <a:pt x="384444" y="377895"/>
                    <a:pt x="387350" y="365125"/>
                    <a:pt x="390525" y="352425"/>
                  </a:cubicBezTo>
                  <a:cubicBezTo>
                    <a:pt x="387350" y="342900"/>
                    <a:pt x="389354" y="329419"/>
                    <a:pt x="381000" y="323850"/>
                  </a:cubicBezTo>
                  <a:cubicBezTo>
                    <a:pt x="367530" y="314870"/>
                    <a:pt x="349402" y="316615"/>
                    <a:pt x="333375" y="314325"/>
                  </a:cubicBezTo>
                  <a:cubicBezTo>
                    <a:pt x="260472" y="303910"/>
                    <a:pt x="187325" y="295275"/>
                    <a:pt x="114300" y="285750"/>
                  </a:cubicBezTo>
                  <a:cubicBezTo>
                    <a:pt x="117475" y="247650"/>
                    <a:pt x="118772" y="209347"/>
                    <a:pt x="123825" y="171450"/>
                  </a:cubicBezTo>
                  <a:cubicBezTo>
                    <a:pt x="125152" y="161498"/>
                    <a:pt x="127078" y="150715"/>
                    <a:pt x="133350" y="142875"/>
                  </a:cubicBezTo>
                  <a:cubicBezTo>
                    <a:pt x="140501" y="133936"/>
                    <a:pt x="152400" y="130175"/>
                    <a:pt x="161925" y="123825"/>
                  </a:cubicBezTo>
                  <a:cubicBezTo>
                    <a:pt x="165100" y="104775"/>
                    <a:pt x="175640" y="85528"/>
                    <a:pt x="171450" y="66675"/>
                  </a:cubicBezTo>
                  <a:cubicBezTo>
                    <a:pt x="168528" y="53525"/>
                    <a:pt x="154083" y="45572"/>
                    <a:pt x="142875" y="38100"/>
                  </a:cubicBezTo>
                  <a:cubicBezTo>
                    <a:pt x="134521" y="32531"/>
                    <a:pt x="123475" y="32653"/>
                    <a:pt x="114300" y="28575"/>
                  </a:cubicBezTo>
                  <a:cubicBezTo>
                    <a:pt x="94837" y="19925"/>
                    <a:pt x="76200" y="9525"/>
                    <a:pt x="57150" y="0"/>
                  </a:cubicBezTo>
                  <a:lnTo>
                    <a:pt x="0" y="9525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A38BA574-4EEB-A3BA-7F8A-887E1223F153}"/>
              </a:ext>
            </a:extLst>
          </p:cNvPr>
          <p:cNvGrpSpPr/>
          <p:nvPr/>
        </p:nvGrpSpPr>
        <p:grpSpPr>
          <a:xfrm>
            <a:off x="6331010" y="3153524"/>
            <a:ext cx="381000" cy="381000"/>
            <a:chOff x="1524000" y="4953000"/>
            <a:chExt cx="381000" cy="381000"/>
          </a:xfrm>
        </p:grpSpPr>
        <p:cxnSp>
          <p:nvCxnSpPr>
            <p:cNvPr id="1081" name="Straight Arrow Connector 1080">
              <a:extLst>
                <a:ext uri="{FF2B5EF4-FFF2-40B4-BE49-F238E27FC236}">
                  <a16:creationId xmlns:a16="http://schemas.microsoft.com/office/drawing/2014/main" id="{2E6092FA-D9FD-88F5-4470-2967FE2EB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4953000"/>
              <a:ext cx="381000" cy="3810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5FD6EC90-CCA0-EB7F-77B0-243299EF5D91}"/>
                </a:ext>
              </a:extLst>
            </p:cNvPr>
            <p:cNvSpPr/>
            <p:nvPr/>
          </p:nvSpPr>
          <p:spPr>
            <a:xfrm>
              <a:off x="1600200" y="5029200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76226FC3-53B8-4930-CD38-F558699250AA}"/>
              </a:ext>
            </a:extLst>
          </p:cNvPr>
          <p:cNvGrpSpPr/>
          <p:nvPr/>
        </p:nvGrpSpPr>
        <p:grpSpPr>
          <a:xfrm>
            <a:off x="9773068" y="3153524"/>
            <a:ext cx="381000" cy="381000"/>
            <a:chOff x="1524000" y="4953000"/>
            <a:chExt cx="381000" cy="381000"/>
          </a:xfrm>
        </p:grpSpPr>
        <p:cxnSp>
          <p:nvCxnSpPr>
            <p:cNvPr id="1084" name="Straight Arrow Connector 1083">
              <a:extLst>
                <a:ext uri="{FF2B5EF4-FFF2-40B4-BE49-F238E27FC236}">
                  <a16:creationId xmlns:a16="http://schemas.microsoft.com/office/drawing/2014/main" id="{DE2199A2-DB84-AA89-A052-6ABAF01A3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4000" y="4953000"/>
              <a:ext cx="381000" cy="3810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038E7418-3923-2407-C13D-4803C941221B}"/>
                </a:ext>
              </a:extLst>
            </p:cNvPr>
            <p:cNvSpPr/>
            <p:nvPr/>
          </p:nvSpPr>
          <p:spPr>
            <a:xfrm>
              <a:off x="1600200" y="5029200"/>
              <a:ext cx="228600" cy="2286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7" name="Arrow: Curved Right 3088">
            <a:extLst>
              <a:ext uri="{FF2B5EF4-FFF2-40B4-BE49-F238E27FC236}">
                <a16:creationId xmlns:a16="http://schemas.microsoft.com/office/drawing/2014/main" id="{4FE75402-84A6-A43E-7EED-F69D76FA6038}"/>
              </a:ext>
            </a:extLst>
          </p:cNvPr>
          <p:cNvSpPr/>
          <p:nvPr/>
        </p:nvSpPr>
        <p:spPr>
          <a:xfrm rot="5400000">
            <a:off x="5955378" y="2576480"/>
            <a:ext cx="304800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2" name="Arrow: Curved Right 3089">
            <a:extLst>
              <a:ext uri="{FF2B5EF4-FFF2-40B4-BE49-F238E27FC236}">
                <a16:creationId xmlns:a16="http://schemas.microsoft.com/office/drawing/2014/main" id="{C33488EE-7CA3-2C2D-593F-BDF4088C012D}"/>
              </a:ext>
            </a:extLst>
          </p:cNvPr>
          <p:cNvSpPr/>
          <p:nvPr/>
        </p:nvSpPr>
        <p:spPr>
          <a:xfrm rot="5400000" flipH="1" flipV="1">
            <a:off x="5955378" y="3368325"/>
            <a:ext cx="304800" cy="6858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2" name="TextBox 3091">
            <a:extLst>
              <a:ext uri="{FF2B5EF4-FFF2-40B4-BE49-F238E27FC236}">
                <a16:creationId xmlns:a16="http://schemas.microsoft.com/office/drawing/2014/main" id="{1914816A-F42A-9F18-EFD3-2D400AC3D5C2}"/>
              </a:ext>
            </a:extLst>
          </p:cNvPr>
          <p:cNvSpPr txBox="1"/>
          <p:nvPr/>
        </p:nvSpPr>
        <p:spPr>
          <a:xfrm>
            <a:off x="4837928" y="872952"/>
            <a:ext cx="256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Hong-</a:t>
            </a:r>
            <a:r>
              <a:rPr lang="en-US" sz="2400" dirty="0" err="1"/>
              <a:t>Ou</a:t>
            </a:r>
            <a:r>
              <a:rPr lang="en-US" sz="2400" dirty="0"/>
              <a:t>-Mandel effect</a:t>
            </a:r>
          </a:p>
        </p:txBody>
      </p:sp>
      <p:sp>
        <p:nvSpPr>
          <p:cNvPr id="3094" name="Freeform: Shape 3082">
            <a:extLst>
              <a:ext uri="{FF2B5EF4-FFF2-40B4-BE49-F238E27FC236}">
                <a16:creationId xmlns:a16="http://schemas.microsoft.com/office/drawing/2014/main" id="{C9C8FA2C-4877-F99F-6E7B-6558DE2E3EBB}"/>
              </a:ext>
            </a:extLst>
          </p:cNvPr>
          <p:cNvSpPr/>
          <p:nvPr/>
        </p:nvSpPr>
        <p:spPr>
          <a:xfrm>
            <a:off x="2258525" y="3552680"/>
            <a:ext cx="3352705" cy="250969"/>
          </a:xfrm>
          <a:custGeom>
            <a:avLst/>
            <a:gdLst>
              <a:gd name="connsiteX0" fmla="*/ 0 w 2186940"/>
              <a:gd name="connsiteY0" fmla="*/ 0 h 182880"/>
              <a:gd name="connsiteX1" fmla="*/ 38100 w 2186940"/>
              <a:gd name="connsiteY1" fmla="*/ 7620 h 182880"/>
              <a:gd name="connsiteX2" fmla="*/ 350520 w 2186940"/>
              <a:gd name="connsiteY2" fmla="*/ 99060 h 182880"/>
              <a:gd name="connsiteX3" fmla="*/ 556260 w 2186940"/>
              <a:gd name="connsiteY3" fmla="*/ 129540 h 182880"/>
              <a:gd name="connsiteX4" fmla="*/ 662940 w 2186940"/>
              <a:gd name="connsiteY4" fmla="*/ 152400 h 182880"/>
              <a:gd name="connsiteX5" fmla="*/ 739140 w 2186940"/>
              <a:gd name="connsiteY5" fmla="*/ 160020 h 182880"/>
              <a:gd name="connsiteX6" fmla="*/ 830580 w 2186940"/>
              <a:gd name="connsiteY6" fmla="*/ 175260 h 182880"/>
              <a:gd name="connsiteX7" fmla="*/ 967740 w 2186940"/>
              <a:gd name="connsiteY7" fmla="*/ 182880 h 182880"/>
              <a:gd name="connsiteX8" fmla="*/ 1539240 w 2186940"/>
              <a:gd name="connsiteY8" fmla="*/ 160020 h 182880"/>
              <a:gd name="connsiteX9" fmla="*/ 1615440 w 2186940"/>
              <a:gd name="connsiteY9" fmla="*/ 152400 h 182880"/>
              <a:gd name="connsiteX10" fmla="*/ 1729740 w 2186940"/>
              <a:gd name="connsiteY10" fmla="*/ 129540 h 182880"/>
              <a:gd name="connsiteX11" fmla="*/ 1828800 w 2186940"/>
              <a:gd name="connsiteY11" fmla="*/ 106680 h 182880"/>
              <a:gd name="connsiteX12" fmla="*/ 1912620 w 2186940"/>
              <a:gd name="connsiteY12" fmla="*/ 99060 h 182880"/>
              <a:gd name="connsiteX13" fmla="*/ 1965960 w 2186940"/>
              <a:gd name="connsiteY13" fmla="*/ 91440 h 182880"/>
              <a:gd name="connsiteX14" fmla="*/ 2034540 w 2186940"/>
              <a:gd name="connsiteY14" fmla="*/ 68580 h 182880"/>
              <a:gd name="connsiteX15" fmla="*/ 2080260 w 2186940"/>
              <a:gd name="connsiteY15" fmla="*/ 45720 h 182880"/>
              <a:gd name="connsiteX16" fmla="*/ 2110740 w 2186940"/>
              <a:gd name="connsiteY16" fmla="*/ 38100 h 182880"/>
              <a:gd name="connsiteX17" fmla="*/ 2156460 w 2186940"/>
              <a:gd name="connsiteY17" fmla="*/ 15240 h 182880"/>
              <a:gd name="connsiteX18" fmla="*/ 2186940 w 2186940"/>
              <a:gd name="connsiteY18" fmla="*/ 762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40" h="182880">
                <a:moveTo>
                  <a:pt x="0" y="0"/>
                </a:moveTo>
                <a:cubicBezTo>
                  <a:pt x="12700" y="2540"/>
                  <a:pt x="25637" y="4098"/>
                  <a:pt x="38100" y="7620"/>
                </a:cubicBezTo>
                <a:cubicBezTo>
                  <a:pt x="142519" y="37130"/>
                  <a:pt x="243183" y="83158"/>
                  <a:pt x="350520" y="99060"/>
                </a:cubicBezTo>
                <a:cubicBezTo>
                  <a:pt x="419100" y="109220"/>
                  <a:pt x="487920" y="117872"/>
                  <a:pt x="556260" y="129540"/>
                </a:cubicBezTo>
                <a:cubicBezTo>
                  <a:pt x="592109" y="135660"/>
                  <a:pt x="627068" y="146421"/>
                  <a:pt x="662940" y="152400"/>
                </a:cubicBezTo>
                <a:cubicBezTo>
                  <a:pt x="688119" y="156597"/>
                  <a:pt x="713847" y="156571"/>
                  <a:pt x="739140" y="160020"/>
                </a:cubicBezTo>
                <a:cubicBezTo>
                  <a:pt x="769757" y="164195"/>
                  <a:pt x="799833" y="172185"/>
                  <a:pt x="830580" y="175260"/>
                </a:cubicBezTo>
                <a:cubicBezTo>
                  <a:pt x="876143" y="179816"/>
                  <a:pt x="922020" y="180340"/>
                  <a:pt x="967740" y="182880"/>
                </a:cubicBezTo>
                <a:lnTo>
                  <a:pt x="1539240" y="160020"/>
                </a:lnTo>
                <a:cubicBezTo>
                  <a:pt x="1564738" y="158820"/>
                  <a:pt x="1590234" y="156433"/>
                  <a:pt x="1615440" y="152400"/>
                </a:cubicBezTo>
                <a:cubicBezTo>
                  <a:pt x="1653807" y="146261"/>
                  <a:pt x="1691748" y="137681"/>
                  <a:pt x="1729740" y="129540"/>
                </a:cubicBezTo>
                <a:cubicBezTo>
                  <a:pt x="1762876" y="122440"/>
                  <a:pt x="1795373" y="112251"/>
                  <a:pt x="1828800" y="106680"/>
                </a:cubicBezTo>
                <a:cubicBezTo>
                  <a:pt x="1856473" y="102068"/>
                  <a:pt x="1884736" y="102158"/>
                  <a:pt x="1912620" y="99060"/>
                </a:cubicBezTo>
                <a:cubicBezTo>
                  <a:pt x="1930471" y="97077"/>
                  <a:pt x="1948180" y="93980"/>
                  <a:pt x="1965960" y="91440"/>
                </a:cubicBezTo>
                <a:cubicBezTo>
                  <a:pt x="1988820" y="83820"/>
                  <a:pt x="2012167" y="77529"/>
                  <a:pt x="2034540" y="68580"/>
                </a:cubicBezTo>
                <a:cubicBezTo>
                  <a:pt x="2050360" y="62252"/>
                  <a:pt x="2064440" y="52048"/>
                  <a:pt x="2080260" y="45720"/>
                </a:cubicBezTo>
                <a:cubicBezTo>
                  <a:pt x="2089984" y="41831"/>
                  <a:pt x="2101016" y="41989"/>
                  <a:pt x="2110740" y="38100"/>
                </a:cubicBezTo>
                <a:cubicBezTo>
                  <a:pt x="2126560" y="31772"/>
                  <a:pt x="2140640" y="21568"/>
                  <a:pt x="2156460" y="15240"/>
                </a:cubicBezTo>
                <a:cubicBezTo>
                  <a:pt x="2166184" y="11351"/>
                  <a:pt x="2186940" y="7620"/>
                  <a:pt x="2186940" y="76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5" name="Freeform: Shape 3083">
            <a:extLst>
              <a:ext uri="{FF2B5EF4-FFF2-40B4-BE49-F238E27FC236}">
                <a16:creationId xmlns:a16="http://schemas.microsoft.com/office/drawing/2014/main" id="{5F6D60AD-2887-E1B0-7330-8B34E442D467}"/>
              </a:ext>
            </a:extLst>
          </p:cNvPr>
          <p:cNvSpPr/>
          <p:nvPr/>
        </p:nvSpPr>
        <p:spPr>
          <a:xfrm>
            <a:off x="6421285" y="3524017"/>
            <a:ext cx="3512191" cy="187208"/>
          </a:xfrm>
          <a:custGeom>
            <a:avLst/>
            <a:gdLst>
              <a:gd name="connsiteX0" fmla="*/ 0 w 2186940"/>
              <a:gd name="connsiteY0" fmla="*/ 0 h 182880"/>
              <a:gd name="connsiteX1" fmla="*/ 38100 w 2186940"/>
              <a:gd name="connsiteY1" fmla="*/ 7620 h 182880"/>
              <a:gd name="connsiteX2" fmla="*/ 350520 w 2186940"/>
              <a:gd name="connsiteY2" fmla="*/ 99060 h 182880"/>
              <a:gd name="connsiteX3" fmla="*/ 556260 w 2186940"/>
              <a:gd name="connsiteY3" fmla="*/ 129540 h 182880"/>
              <a:gd name="connsiteX4" fmla="*/ 662940 w 2186940"/>
              <a:gd name="connsiteY4" fmla="*/ 152400 h 182880"/>
              <a:gd name="connsiteX5" fmla="*/ 739140 w 2186940"/>
              <a:gd name="connsiteY5" fmla="*/ 160020 h 182880"/>
              <a:gd name="connsiteX6" fmla="*/ 830580 w 2186940"/>
              <a:gd name="connsiteY6" fmla="*/ 175260 h 182880"/>
              <a:gd name="connsiteX7" fmla="*/ 967740 w 2186940"/>
              <a:gd name="connsiteY7" fmla="*/ 182880 h 182880"/>
              <a:gd name="connsiteX8" fmla="*/ 1539240 w 2186940"/>
              <a:gd name="connsiteY8" fmla="*/ 160020 h 182880"/>
              <a:gd name="connsiteX9" fmla="*/ 1615440 w 2186940"/>
              <a:gd name="connsiteY9" fmla="*/ 152400 h 182880"/>
              <a:gd name="connsiteX10" fmla="*/ 1729740 w 2186940"/>
              <a:gd name="connsiteY10" fmla="*/ 129540 h 182880"/>
              <a:gd name="connsiteX11" fmla="*/ 1828800 w 2186940"/>
              <a:gd name="connsiteY11" fmla="*/ 106680 h 182880"/>
              <a:gd name="connsiteX12" fmla="*/ 1912620 w 2186940"/>
              <a:gd name="connsiteY12" fmla="*/ 99060 h 182880"/>
              <a:gd name="connsiteX13" fmla="*/ 1965960 w 2186940"/>
              <a:gd name="connsiteY13" fmla="*/ 91440 h 182880"/>
              <a:gd name="connsiteX14" fmla="*/ 2034540 w 2186940"/>
              <a:gd name="connsiteY14" fmla="*/ 68580 h 182880"/>
              <a:gd name="connsiteX15" fmla="*/ 2080260 w 2186940"/>
              <a:gd name="connsiteY15" fmla="*/ 45720 h 182880"/>
              <a:gd name="connsiteX16" fmla="*/ 2110740 w 2186940"/>
              <a:gd name="connsiteY16" fmla="*/ 38100 h 182880"/>
              <a:gd name="connsiteX17" fmla="*/ 2156460 w 2186940"/>
              <a:gd name="connsiteY17" fmla="*/ 15240 h 182880"/>
              <a:gd name="connsiteX18" fmla="*/ 2186940 w 2186940"/>
              <a:gd name="connsiteY18" fmla="*/ 762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86940" h="182880">
                <a:moveTo>
                  <a:pt x="0" y="0"/>
                </a:moveTo>
                <a:cubicBezTo>
                  <a:pt x="12700" y="2540"/>
                  <a:pt x="25637" y="4098"/>
                  <a:pt x="38100" y="7620"/>
                </a:cubicBezTo>
                <a:cubicBezTo>
                  <a:pt x="142519" y="37130"/>
                  <a:pt x="243183" y="83158"/>
                  <a:pt x="350520" y="99060"/>
                </a:cubicBezTo>
                <a:cubicBezTo>
                  <a:pt x="419100" y="109220"/>
                  <a:pt x="487920" y="117872"/>
                  <a:pt x="556260" y="129540"/>
                </a:cubicBezTo>
                <a:cubicBezTo>
                  <a:pt x="592109" y="135660"/>
                  <a:pt x="627068" y="146421"/>
                  <a:pt x="662940" y="152400"/>
                </a:cubicBezTo>
                <a:cubicBezTo>
                  <a:pt x="688119" y="156597"/>
                  <a:pt x="713847" y="156571"/>
                  <a:pt x="739140" y="160020"/>
                </a:cubicBezTo>
                <a:cubicBezTo>
                  <a:pt x="769757" y="164195"/>
                  <a:pt x="799833" y="172185"/>
                  <a:pt x="830580" y="175260"/>
                </a:cubicBezTo>
                <a:cubicBezTo>
                  <a:pt x="876143" y="179816"/>
                  <a:pt x="922020" y="180340"/>
                  <a:pt x="967740" y="182880"/>
                </a:cubicBezTo>
                <a:lnTo>
                  <a:pt x="1539240" y="160020"/>
                </a:lnTo>
                <a:cubicBezTo>
                  <a:pt x="1564738" y="158820"/>
                  <a:pt x="1590234" y="156433"/>
                  <a:pt x="1615440" y="152400"/>
                </a:cubicBezTo>
                <a:cubicBezTo>
                  <a:pt x="1653807" y="146261"/>
                  <a:pt x="1691748" y="137681"/>
                  <a:pt x="1729740" y="129540"/>
                </a:cubicBezTo>
                <a:cubicBezTo>
                  <a:pt x="1762876" y="122440"/>
                  <a:pt x="1795373" y="112251"/>
                  <a:pt x="1828800" y="106680"/>
                </a:cubicBezTo>
                <a:cubicBezTo>
                  <a:pt x="1856473" y="102068"/>
                  <a:pt x="1884736" y="102158"/>
                  <a:pt x="1912620" y="99060"/>
                </a:cubicBezTo>
                <a:cubicBezTo>
                  <a:pt x="1930471" y="97077"/>
                  <a:pt x="1948180" y="93980"/>
                  <a:pt x="1965960" y="91440"/>
                </a:cubicBezTo>
                <a:cubicBezTo>
                  <a:pt x="1988820" y="83820"/>
                  <a:pt x="2012167" y="77529"/>
                  <a:pt x="2034540" y="68580"/>
                </a:cubicBezTo>
                <a:cubicBezTo>
                  <a:pt x="2050360" y="62252"/>
                  <a:pt x="2064440" y="52048"/>
                  <a:pt x="2080260" y="45720"/>
                </a:cubicBezTo>
                <a:cubicBezTo>
                  <a:pt x="2089984" y="41831"/>
                  <a:pt x="2101016" y="41989"/>
                  <a:pt x="2110740" y="38100"/>
                </a:cubicBezTo>
                <a:cubicBezTo>
                  <a:pt x="2126560" y="31772"/>
                  <a:pt x="2140640" y="21568"/>
                  <a:pt x="2156460" y="15240"/>
                </a:cubicBezTo>
                <a:cubicBezTo>
                  <a:pt x="2166184" y="11351"/>
                  <a:pt x="2186940" y="7620"/>
                  <a:pt x="2186940" y="76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TextBox 3095">
            <a:extLst>
              <a:ext uri="{FF2B5EF4-FFF2-40B4-BE49-F238E27FC236}">
                <a16:creationId xmlns:a16="http://schemas.microsoft.com/office/drawing/2014/main" id="{53D91A46-7DFC-CEA7-89BA-C1621184B9D0}"/>
              </a:ext>
            </a:extLst>
          </p:cNvPr>
          <p:cNvSpPr txBox="1"/>
          <p:nvPr/>
        </p:nvSpPr>
        <p:spPr>
          <a:xfrm>
            <a:off x="4127947" y="4591445"/>
            <a:ext cx="376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Entanglement Swapping</a:t>
            </a:r>
          </a:p>
        </p:txBody>
      </p:sp>
      <p:sp>
        <p:nvSpPr>
          <p:cNvPr id="3097" name="Freeform: Shape 3092">
            <a:extLst>
              <a:ext uri="{FF2B5EF4-FFF2-40B4-BE49-F238E27FC236}">
                <a16:creationId xmlns:a16="http://schemas.microsoft.com/office/drawing/2014/main" id="{5248D568-79C1-5752-9E7F-9E5101D8539F}"/>
              </a:ext>
            </a:extLst>
          </p:cNvPr>
          <p:cNvSpPr/>
          <p:nvPr/>
        </p:nvSpPr>
        <p:spPr>
          <a:xfrm>
            <a:off x="2258525" y="3542306"/>
            <a:ext cx="7674951" cy="1854810"/>
          </a:xfrm>
          <a:custGeom>
            <a:avLst/>
            <a:gdLst>
              <a:gd name="connsiteX0" fmla="*/ 0 w 5924550"/>
              <a:gd name="connsiteY0" fmla="*/ 19050 h 1543059"/>
              <a:gd name="connsiteX1" fmla="*/ 2886075 w 5924550"/>
              <a:gd name="connsiteY1" fmla="*/ 1543050 h 1543059"/>
              <a:gd name="connsiteX2" fmla="*/ 5924550 w 5924550"/>
              <a:gd name="connsiteY2" fmla="*/ 0 h 1543059"/>
              <a:gd name="connsiteX3" fmla="*/ 5924550 w 5924550"/>
              <a:gd name="connsiteY3" fmla="*/ 0 h 1543059"/>
              <a:gd name="connsiteX4" fmla="*/ 5924550 w 5924550"/>
              <a:gd name="connsiteY4" fmla="*/ 0 h 154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4550" h="1543059">
                <a:moveTo>
                  <a:pt x="0" y="19050"/>
                </a:moveTo>
                <a:cubicBezTo>
                  <a:pt x="949325" y="782637"/>
                  <a:pt x="1898650" y="1546225"/>
                  <a:pt x="2886075" y="1543050"/>
                </a:cubicBezTo>
                <a:cubicBezTo>
                  <a:pt x="3873500" y="1539875"/>
                  <a:pt x="5924550" y="0"/>
                  <a:pt x="5924550" y="0"/>
                </a:cubicBezTo>
                <a:lnTo>
                  <a:pt x="5924550" y="0"/>
                </a:lnTo>
                <a:lnTo>
                  <a:pt x="592455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Arrow: Down 7">
            <a:extLst>
              <a:ext uri="{FF2B5EF4-FFF2-40B4-BE49-F238E27FC236}">
                <a16:creationId xmlns:a16="http://schemas.microsoft.com/office/drawing/2014/main" id="{4172AFBA-2B41-1CE5-6C46-5F304C27A3E4}"/>
              </a:ext>
            </a:extLst>
          </p:cNvPr>
          <p:cNvSpPr/>
          <p:nvPr/>
        </p:nvSpPr>
        <p:spPr>
          <a:xfrm>
            <a:off x="5899492" y="5108233"/>
            <a:ext cx="190343" cy="2497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ADD15198-381E-0FE3-798D-7CEB0C598CE1}"/>
              </a:ext>
            </a:extLst>
          </p:cNvPr>
          <p:cNvSpPr/>
          <p:nvPr/>
        </p:nvSpPr>
        <p:spPr>
          <a:xfrm>
            <a:off x="1309255" y="3800763"/>
            <a:ext cx="1134865" cy="4038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A</a:t>
            </a:r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1834AE3B-3837-5E6E-B79F-74FC0E748A23}"/>
              </a:ext>
            </a:extLst>
          </p:cNvPr>
          <p:cNvSpPr/>
          <p:nvPr/>
        </p:nvSpPr>
        <p:spPr>
          <a:xfrm>
            <a:off x="5258797" y="2544278"/>
            <a:ext cx="1639477" cy="19545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12" name="TextBox 3111">
            <a:extLst>
              <a:ext uri="{FF2B5EF4-FFF2-40B4-BE49-F238E27FC236}">
                <a16:creationId xmlns:a16="http://schemas.microsoft.com/office/drawing/2014/main" id="{F190F368-B14A-0D08-F1F1-291BCDA674FD}"/>
              </a:ext>
            </a:extLst>
          </p:cNvPr>
          <p:cNvSpPr txBox="1"/>
          <p:nvPr/>
        </p:nvSpPr>
        <p:spPr>
          <a:xfrm>
            <a:off x="1513958" y="5638801"/>
            <a:ext cx="9154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Simultaneity: need quantum memory</a:t>
            </a:r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07B528E3-7105-D50D-7718-6A3FFBF64490}"/>
              </a:ext>
            </a:extLst>
          </p:cNvPr>
          <p:cNvSpPr txBox="1"/>
          <p:nvPr/>
        </p:nvSpPr>
        <p:spPr>
          <a:xfrm>
            <a:off x="1524001" y="6085194"/>
            <a:ext cx="9133956" cy="52322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Indistinguishability: need reliable single photon source</a:t>
            </a:r>
          </a:p>
        </p:txBody>
      </p:sp>
      <p:sp>
        <p:nvSpPr>
          <p:cNvPr id="3114" name="TextBox 3113">
            <a:extLst>
              <a:ext uri="{FF2B5EF4-FFF2-40B4-BE49-F238E27FC236}">
                <a16:creationId xmlns:a16="http://schemas.microsoft.com/office/drawing/2014/main" id="{74FCA3AE-9538-03DC-A5D9-B39CA39F93AB}"/>
              </a:ext>
            </a:extLst>
          </p:cNvPr>
          <p:cNvSpPr txBox="1"/>
          <p:nvPr/>
        </p:nvSpPr>
        <p:spPr>
          <a:xfrm>
            <a:off x="8119082" y="4819618"/>
            <a:ext cx="2548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+mj-lt"/>
              </a:rPr>
              <a:t>V defects in </a:t>
            </a:r>
            <a:r>
              <a:rPr lang="en-US" sz="2800" b="1" dirty="0" err="1">
                <a:solidFill>
                  <a:srgbClr val="C00000"/>
                </a:solidFill>
                <a:latin typeface="+mj-lt"/>
              </a:rPr>
              <a:t>SiC</a:t>
            </a:r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115" name="Arrow: Left 1029">
            <a:extLst>
              <a:ext uri="{FF2B5EF4-FFF2-40B4-BE49-F238E27FC236}">
                <a16:creationId xmlns:a16="http://schemas.microsoft.com/office/drawing/2014/main" id="{368B510C-51EB-2F85-B868-D5BFA2CEFBE1}"/>
              </a:ext>
            </a:extLst>
          </p:cNvPr>
          <p:cNvSpPr/>
          <p:nvPr/>
        </p:nvSpPr>
        <p:spPr>
          <a:xfrm rot="18542890">
            <a:off x="8867408" y="5478598"/>
            <a:ext cx="599606" cy="358331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9598D5-C8E4-7BCD-E010-E79CD7600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990" y="3054096"/>
            <a:ext cx="859791" cy="3236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FD10991-09DA-8D62-9368-AB5E02869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1" y="3056641"/>
            <a:ext cx="859791" cy="32368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257646-ADE4-625D-ABD0-B85EA066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675" y="3077824"/>
            <a:ext cx="859791" cy="3236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12ECFC-7080-7801-C505-3759FB24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6" y="3080369"/>
            <a:ext cx="859791" cy="32368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C90E1A1-1998-EB84-EFC8-97995E9FF10C}"/>
              </a:ext>
            </a:extLst>
          </p:cNvPr>
          <p:cNvSpPr/>
          <p:nvPr/>
        </p:nvSpPr>
        <p:spPr>
          <a:xfrm>
            <a:off x="1534043" y="6102444"/>
            <a:ext cx="9133957" cy="455783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9F63A6-3FC6-12DD-3511-89CC61540DE1}"/>
              </a:ext>
            </a:extLst>
          </p:cNvPr>
          <p:cNvSpPr/>
          <p:nvPr/>
        </p:nvSpPr>
        <p:spPr>
          <a:xfrm>
            <a:off x="9680227" y="3867161"/>
            <a:ext cx="1134865" cy="4038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C</a:t>
            </a:r>
          </a:p>
        </p:txBody>
      </p:sp>
    </p:spTree>
    <p:extLst>
      <p:ext uri="{BB962C8B-B14F-4D97-AF65-F5344CB8AC3E}">
        <p14:creationId xmlns:p14="http://schemas.microsoft.com/office/powerpoint/2010/main" val="260123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7" grpId="0" animBg="1"/>
      <p:bldP spid="3072" grpId="0" animBg="1"/>
      <p:bldP spid="3092" grpId="0"/>
      <p:bldP spid="3094" grpId="0" animBg="1"/>
      <p:bldP spid="3095" grpId="0" animBg="1"/>
      <p:bldP spid="3096" grpId="0"/>
      <p:bldP spid="3097" grpId="0" animBg="1"/>
      <p:bldP spid="3098" grpId="0" animBg="1"/>
      <p:bldP spid="3112" grpId="0"/>
      <p:bldP spid="3113" grpId="0"/>
      <p:bldP spid="3114" grpId="0"/>
      <p:bldP spid="3115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molecule&#10;&#10;Description automatically generated">
            <a:extLst>
              <a:ext uri="{FF2B5EF4-FFF2-40B4-BE49-F238E27FC236}">
                <a16:creationId xmlns:a16="http://schemas.microsoft.com/office/drawing/2014/main" id="{FFE67B49-7F48-EEE5-0AF4-EEEC5E059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785"/>
            <a:ext cx="2308256" cy="26679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43941A-0B17-EC41-BBE5-96D7340E5EBF}"/>
              </a:ext>
            </a:extLst>
          </p:cNvPr>
          <p:cNvSpPr txBox="1"/>
          <p:nvPr/>
        </p:nvSpPr>
        <p:spPr>
          <a:xfrm>
            <a:off x="136752" y="3732340"/>
            <a:ext cx="2115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G. </a:t>
            </a:r>
            <a:r>
              <a:rPr lang="en-US" sz="800" dirty="0" err="1">
                <a:latin typeface="+mj-lt"/>
              </a:rPr>
              <a:t>Wolfowicz</a:t>
            </a:r>
            <a:r>
              <a:rPr lang="en-US" sz="800" dirty="0">
                <a:latin typeface="+mj-lt"/>
              </a:rPr>
              <a:t> et al., Sci. Adv. (2020)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0D7252-7BBC-F0A8-4417-5B92C722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87" y="1101492"/>
            <a:ext cx="5142916" cy="272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D11978-FD1A-8FAC-248D-BA992EE68D15}"/>
              </a:ext>
            </a:extLst>
          </p:cNvPr>
          <p:cNvSpPr txBox="1"/>
          <p:nvPr/>
        </p:nvSpPr>
        <p:spPr>
          <a:xfrm>
            <a:off x="3316870" y="3783542"/>
            <a:ext cx="3736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Power Electronics Application Overview, ELE Times Bureau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059DDA-8814-AB55-1F65-A1F4958C8FAE}"/>
              </a:ext>
            </a:extLst>
          </p:cNvPr>
          <p:cNvGrpSpPr/>
          <p:nvPr/>
        </p:nvGrpSpPr>
        <p:grpSpPr>
          <a:xfrm>
            <a:off x="8362972" y="4176728"/>
            <a:ext cx="3666250" cy="2353801"/>
            <a:chOff x="4715312" y="4808935"/>
            <a:chExt cx="3109580" cy="19964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0DDF55-410F-1786-C7AC-A05F362D8952}"/>
                </a:ext>
              </a:extLst>
            </p:cNvPr>
            <p:cNvSpPr txBox="1"/>
            <p:nvPr/>
          </p:nvSpPr>
          <p:spPr>
            <a:xfrm>
              <a:off x="4740936" y="6622612"/>
              <a:ext cx="3083956" cy="182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+mj-lt"/>
                </a:rPr>
                <a:t>G. </a:t>
              </a:r>
              <a:r>
                <a:rPr lang="en-US" sz="800" dirty="0" err="1">
                  <a:latin typeface="+mj-lt"/>
                </a:rPr>
                <a:t>Wolfowicz</a:t>
              </a:r>
              <a:r>
                <a:rPr lang="en-US" sz="800" dirty="0">
                  <a:latin typeface="+mj-lt"/>
                </a:rPr>
                <a:t> et al., Nat Rev Mater 6 (2021)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48780-FCF8-8AEF-C05C-C8623AD6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5312" y="4808935"/>
              <a:ext cx="3083956" cy="1868741"/>
            </a:xfrm>
            <a:prstGeom prst="rect">
              <a:avLst/>
            </a:prstGeom>
          </p:spPr>
        </p:pic>
      </p:grpSp>
      <p:sp>
        <p:nvSpPr>
          <p:cNvPr id="1242" name="TextBox 1241">
            <a:extLst>
              <a:ext uri="{FF2B5EF4-FFF2-40B4-BE49-F238E27FC236}">
                <a16:creationId xmlns:a16="http://schemas.microsoft.com/office/drawing/2014/main" id="{490C3539-E717-74CF-54F9-77B48D28F433}"/>
              </a:ext>
            </a:extLst>
          </p:cNvPr>
          <p:cNvSpPr txBox="1"/>
          <p:nvPr/>
        </p:nvSpPr>
        <p:spPr>
          <a:xfrm>
            <a:off x="516156" y="6414240"/>
            <a:ext cx="1883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Readout</a:t>
            </a:r>
          </a:p>
        </p:txBody>
      </p:sp>
      <p:sp>
        <p:nvSpPr>
          <p:cNvPr id="1243" name="TextBox 1242">
            <a:extLst>
              <a:ext uri="{FF2B5EF4-FFF2-40B4-BE49-F238E27FC236}">
                <a16:creationId xmlns:a16="http://schemas.microsoft.com/office/drawing/2014/main" id="{E2C865C1-358F-25A8-7265-3C140DFBDDB3}"/>
              </a:ext>
            </a:extLst>
          </p:cNvPr>
          <p:cNvSpPr txBox="1"/>
          <p:nvPr/>
        </p:nvSpPr>
        <p:spPr>
          <a:xfrm>
            <a:off x="2965579" y="6432662"/>
            <a:ext cx="1883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Initialization</a:t>
            </a:r>
          </a:p>
        </p:txBody>
      </p:sp>
      <p:sp>
        <p:nvSpPr>
          <p:cNvPr id="1244" name="TextBox 1243">
            <a:extLst>
              <a:ext uri="{FF2B5EF4-FFF2-40B4-BE49-F238E27FC236}">
                <a16:creationId xmlns:a16="http://schemas.microsoft.com/office/drawing/2014/main" id="{AB9F28F1-170D-4360-707F-46BDFB1F85E1}"/>
              </a:ext>
            </a:extLst>
          </p:cNvPr>
          <p:cNvSpPr txBox="1"/>
          <p:nvPr/>
        </p:nvSpPr>
        <p:spPr>
          <a:xfrm>
            <a:off x="5589067" y="6416462"/>
            <a:ext cx="181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Control</a:t>
            </a:r>
          </a:p>
        </p:txBody>
      </p:sp>
      <p:sp>
        <p:nvSpPr>
          <p:cNvPr id="1264" name="TextBox 1263">
            <a:extLst>
              <a:ext uri="{FF2B5EF4-FFF2-40B4-BE49-F238E27FC236}">
                <a16:creationId xmlns:a16="http://schemas.microsoft.com/office/drawing/2014/main" id="{A4EB7053-BA14-36A7-7CBE-A82523821DF8}"/>
              </a:ext>
            </a:extLst>
          </p:cNvPr>
          <p:cNvSpPr txBox="1"/>
          <p:nvPr/>
        </p:nvSpPr>
        <p:spPr>
          <a:xfrm>
            <a:off x="8721001" y="3812186"/>
            <a:ext cx="2361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Nuclear Spin Registers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AE2B4-AE3D-1C9B-DC7C-10416ED34897}"/>
              </a:ext>
            </a:extLst>
          </p:cNvPr>
          <p:cNvGrpSpPr/>
          <p:nvPr/>
        </p:nvGrpSpPr>
        <p:grpSpPr>
          <a:xfrm>
            <a:off x="7871326" y="1227577"/>
            <a:ext cx="3791864" cy="2544192"/>
            <a:chOff x="6448919" y="2101124"/>
            <a:chExt cx="1991815" cy="1580994"/>
          </a:xfrm>
        </p:grpSpPr>
        <p:grpSp>
          <p:nvGrpSpPr>
            <p:cNvPr id="1245" name="Group 1244">
              <a:extLst>
                <a:ext uri="{FF2B5EF4-FFF2-40B4-BE49-F238E27FC236}">
                  <a16:creationId xmlns:a16="http://schemas.microsoft.com/office/drawing/2014/main" id="{F4CE2606-9D7E-6D48-E62F-BFB32751BE7D}"/>
                </a:ext>
              </a:extLst>
            </p:cNvPr>
            <p:cNvGrpSpPr/>
            <p:nvPr/>
          </p:nvGrpSpPr>
          <p:grpSpPr>
            <a:xfrm>
              <a:off x="7195068" y="2609774"/>
              <a:ext cx="381000" cy="381000"/>
              <a:chOff x="1524000" y="4953000"/>
              <a:chExt cx="381000" cy="381000"/>
            </a:xfrm>
          </p:grpSpPr>
          <p:cxnSp>
            <p:nvCxnSpPr>
              <p:cNvPr id="1246" name="Straight Arrow Connector 1245">
                <a:extLst>
                  <a:ext uri="{FF2B5EF4-FFF2-40B4-BE49-F238E27FC236}">
                    <a16:creationId xmlns:a16="http://schemas.microsoft.com/office/drawing/2014/main" id="{C8EE6829-B251-528C-EEFE-8A28CFD3CE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4953000"/>
                <a:ext cx="381000" cy="38100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7073AB86-932A-11E0-3380-498DFDD0108B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228600" cy="2286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78CFC024-A7FC-4AC6-52F4-34791D7DA7A0}"/>
                </a:ext>
              </a:extLst>
            </p:cNvPr>
            <p:cNvGrpSpPr/>
            <p:nvPr/>
          </p:nvGrpSpPr>
          <p:grpSpPr>
            <a:xfrm>
              <a:off x="6448919" y="3288859"/>
              <a:ext cx="381000" cy="381000"/>
              <a:chOff x="1524000" y="4953000"/>
              <a:chExt cx="381000" cy="381000"/>
            </a:xfrm>
          </p:grpSpPr>
          <p:cxnSp>
            <p:nvCxnSpPr>
              <p:cNvPr id="1258" name="Straight Arrow Connector 1257">
                <a:extLst>
                  <a:ext uri="{FF2B5EF4-FFF2-40B4-BE49-F238E27FC236}">
                    <a16:creationId xmlns:a16="http://schemas.microsoft.com/office/drawing/2014/main" id="{85E0D926-9A0D-ABC7-1240-9E587540CD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4953000"/>
                <a:ext cx="381000" cy="381000"/>
              </a:xfrm>
              <a:prstGeom prst="straightConnector1">
                <a:avLst/>
              </a:prstGeom>
              <a:ln w="38100">
                <a:solidFill>
                  <a:srgbClr val="009D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9" name="Oval 1258">
                <a:extLst>
                  <a:ext uri="{FF2B5EF4-FFF2-40B4-BE49-F238E27FC236}">
                    <a16:creationId xmlns:a16="http://schemas.microsoft.com/office/drawing/2014/main" id="{BC4747AE-C4E7-3188-B39C-8241174542D0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F2D56290-6414-AB4D-86E9-ACA8F05D0E9B}"/>
                </a:ext>
              </a:extLst>
            </p:cNvPr>
            <p:cNvSpPr/>
            <p:nvPr/>
          </p:nvSpPr>
          <p:spPr>
            <a:xfrm rot="19858054">
              <a:off x="7464044" y="2553740"/>
              <a:ext cx="722952" cy="45719"/>
            </a:xfrm>
            <a:custGeom>
              <a:avLst/>
              <a:gdLst>
                <a:gd name="connsiteX0" fmla="*/ 0 w 5046785"/>
                <a:gd name="connsiteY0" fmla="*/ 439630 h 439645"/>
                <a:gd name="connsiteX1" fmla="*/ 448408 w 5046785"/>
                <a:gd name="connsiteY1" fmla="*/ 35184 h 439645"/>
                <a:gd name="connsiteX2" fmla="*/ 931985 w 5046785"/>
                <a:gd name="connsiteY2" fmla="*/ 413253 h 439645"/>
                <a:gd name="connsiteX3" fmla="*/ 1441938 w 5046785"/>
                <a:gd name="connsiteY3" fmla="*/ 26392 h 439645"/>
                <a:gd name="connsiteX4" fmla="*/ 1846385 w 5046785"/>
                <a:gd name="connsiteY4" fmla="*/ 422045 h 439645"/>
                <a:gd name="connsiteX5" fmla="*/ 2312377 w 5046785"/>
                <a:gd name="connsiteY5" fmla="*/ 17599 h 439645"/>
                <a:gd name="connsiteX6" fmla="*/ 2743200 w 5046785"/>
                <a:gd name="connsiteY6" fmla="*/ 422045 h 439645"/>
                <a:gd name="connsiteX7" fmla="*/ 3235569 w 5046785"/>
                <a:gd name="connsiteY7" fmla="*/ 15 h 439645"/>
                <a:gd name="connsiteX8" fmla="*/ 3648808 w 5046785"/>
                <a:gd name="connsiteY8" fmla="*/ 439630 h 439645"/>
                <a:gd name="connsiteX9" fmla="*/ 4141177 w 5046785"/>
                <a:gd name="connsiteY9" fmla="*/ 17599 h 439645"/>
                <a:gd name="connsiteX10" fmla="*/ 4554415 w 5046785"/>
                <a:gd name="connsiteY10" fmla="*/ 422045 h 439645"/>
                <a:gd name="connsiteX11" fmla="*/ 5046785 w 5046785"/>
                <a:gd name="connsiteY11" fmla="*/ 17599 h 43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6785" h="439645">
                  <a:moveTo>
                    <a:pt x="0" y="439630"/>
                  </a:moveTo>
                  <a:cubicBezTo>
                    <a:pt x="146538" y="239605"/>
                    <a:pt x="293077" y="39580"/>
                    <a:pt x="448408" y="35184"/>
                  </a:cubicBezTo>
                  <a:cubicBezTo>
                    <a:pt x="603739" y="30788"/>
                    <a:pt x="766397" y="414718"/>
                    <a:pt x="931985" y="413253"/>
                  </a:cubicBezTo>
                  <a:cubicBezTo>
                    <a:pt x="1097573" y="411788"/>
                    <a:pt x="1289538" y="24927"/>
                    <a:pt x="1441938" y="26392"/>
                  </a:cubicBezTo>
                  <a:cubicBezTo>
                    <a:pt x="1594338" y="27857"/>
                    <a:pt x="1701312" y="423510"/>
                    <a:pt x="1846385" y="422045"/>
                  </a:cubicBezTo>
                  <a:cubicBezTo>
                    <a:pt x="1991458" y="420580"/>
                    <a:pt x="2162908" y="17599"/>
                    <a:pt x="2312377" y="17599"/>
                  </a:cubicBezTo>
                  <a:cubicBezTo>
                    <a:pt x="2461846" y="17599"/>
                    <a:pt x="2589335" y="424976"/>
                    <a:pt x="2743200" y="422045"/>
                  </a:cubicBezTo>
                  <a:cubicBezTo>
                    <a:pt x="2897065" y="419114"/>
                    <a:pt x="3084634" y="-2916"/>
                    <a:pt x="3235569" y="15"/>
                  </a:cubicBezTo>
                  <a:cubicBezTo>
                    <a:pt x="3386504" y="2946"/>
                    <a:pt x="3497873" y="436699"/>
                    <a:pt x="3648808" y="439630"/>
                  </a:cubicBezTo>
                  <a:cubicBezTo>
                    <a:pt x="3799743" y="442561"/>
                    <a:pt x="3990243" y="20530"/>
                    <a:pt x="4141177" y="17599"/>
                  </a:cubicBezTo>
                  <a:cubicBezTo>
                    <a:pt x="4292111" y="14668"/>
                    <a:pt x="4403480" y="422045"/>
                    <a:pt x="4554415" y="422045"/>
                  </a:cubicBezTo>
                  <a:cubicBezTo>
                    <a:pt x="4705350" y="422045"/>
                    <a:pt x="4876067" y="219822"/>
                    <a:pt x="5046785" y="1759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A9ED4B6-F5D4-23B0-E458-DDC40D26BBCD}"/>
                </a:ext>
              </a:extLst>
            </p:cNvPr>
            <p:cNvSpPr/>
            <p:nvPr/>
          </p:nvSpPr>
          <p:spPr>
            <a:xfrm rot="2407547">
              <a:off x="7411878" y="3121382"/>
              <a:ext cx="836442" cy="50524"/>
            </a:xfrm>
            <a:custGeom>
              <a:avLst/>
              <a:gdLst>
                <a:gd name="connsiteX0" fmla="*/ 0 w 5046785"/>
                <a:gd name="connsiteY0" fmla="*/ 439630 h 439645"/>
                <a:gd name="connsiteX1" fmla="*/ 448408 w 5046785"/>
                <a:gd name="connsiteY1" fmla="*/ 35184 h 439645"/>
                <a:gd name="connsiteX2" fmla="*/ 931985 w 5046785"/>
                <a:gd name="connsiteY2" fmla="*/ 413253 h 439645"/>
                <a:gd name="connsiteX3" fmla="*/ 1441938 w 5046785"/>
                <a:gd name="connsiteY3" fmla="*/ 26392 h 439645"/>
                <a:gd name="connsiteX4" fmla="*/ 1846385 w 5046785"/>
                <a:gd name="connsiteY4" fmla="*/ 422045 h 439645"/>
                <a:gd name="connsiteX5" fmla="*/ 2312377 w 5046785"/>
                <a:gd name="connsiteY5" fmla="*/ 17599 h 439645"/>
                <a:gd name="connsiteX6" fmla="*/ 2743200 w 5046785"/>
                <a:gd name="connsiteY6" fmla="*/ 422045 h 439645"/>
                <a:gd name="connsiteX7" fmla="*/ 3235569 w 5046785"/>
                <a:gd name="connsiteY7" fmla="*/ 15 h 439645"/>
                <a:gd name="connsiteX8" fmla="*/ 3648808 w 5046785"/>
                <a:gd name="connsiteY8" fmla="*/ 439630 h 439645"/>
                <a:gd name="connsiteX9" fmla="*/ 4141177 w 5046785"/>
                <a:gd name="connsiteY9" fmla="*/ 17599 h 439645"/>
                <a:gd name="connsiteX10" fmla="*/ 4554415 w 5046785"/>
                <a:gd name="connsiteY10" fmla="*/ 422045 h 439645"/>
                <a:gd name="connsiteX11" fmla="*/ 5046785 w 5046785"/>
                <a:gd name="connsiteY11" fmla="*/ 17599 h 43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6785" h="439645">
                  <a:moveTo>
                    <a:pt x="0" y="439630"/>
                  </a:moveTo>
                  <a:cubicBezTo>
                    <a:pt x="146538" y="239605"/>
                    <a:pt x="293077" y="39580"/>
                    <a:pt x="448408" y="35184"/>
                  </a:cubicBezTo>
                  <a:cubicBezTo>
                    <a:pt x="603739" y="30788"/>
                    <a:pt x="766397" y="414718"/>
                    <a:pt x="931985" y="413253"/>
                  </a:cubicBezTo>
                  <a:cubicBezTo>
                    <a:pt x="1097573" y="411788"/>
                    <a:pt x="1289538" y="24927"/>
                    <a:pt x="1441938" y="26392"/>
                  </a:cubicBezTo>
                  <a:cubicBezTo>
                    <a:pt x="1594338" y="27857"/>
                    <a:pt x="1701312" y="423510"/>
                    <a:pt x="1846385" y="422045"/>
                  </a:cubicBezTo>
                  <a:cubicBezTo>
                    <a:pt x="1991458" y="420580"/>
                    <a:pt x="2162908" y="17599"/>
                    <a:pt x="2312377" y="17599"/>
                  </a:cubicBezTo>
                  <a:cubicBezTo>
                    <a:pt x="2461846" y="17599"/>
                    <a:pt x="2589335" y="424976"/>
                    <a:pt x="2743200" y="422045"/>
                  </a:cubicBezTo>
                  <a:cubicBezTo>
                    <a:pt x="2897065" y="419114"/>
                    <a:pt x="3084634" y="-2916"/>
                    <a:pt x="3235569" y="15"/>
                  </a:cubicBezTo>
                  <a:cubicBezTo>
                    <a:pt x="3386504" y="2946"/>
                    <a:pt x="3497873" y="436699"/>
                    <a:pt x="3648808" y="439630"/>
                  </a:cubicBezTo>
                  <a:cubicBezTo>
                    <a:pt x="3799743" y="442561"/>
                    <a:pt x="3990243" y="20530"/>
                    <a:pt x="4141177" y="17599"/>
                  </a:cubicBezTo>
                  <a:cubicBezTo>
                    <a:pt x="4292111" y="14668"/>
                    <a:pt x="4403480" y="422045"/>
                    <a:pt x="4554415" y="422045"/>
                  </a:cubicBezTo>
                  <a:cubicBezTo>
                    <a:pt x="4705350" y="422045"/>
                    <a:pt x="4876067" y="219822"/>
                    <a:pt x="5046785" y="1759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CF1D7AC1-A5C5-D938-322E-14B8A3FEB508}"/>
                </a:ext>
              </a:extLst>
            </p:cNvPr>
            <p:cNvSpPr/>
            <p:nvPr/>
          </p:nvSpPr>
          <p:spPr>
            <a:xfrm rot="19137485">
              <a:off x="6668309" y="3156866"/>
              <a:ext cx="741648" cy="45719"/>
            </a:xfrm>
            <a:custGeom>
              <a:avLst/>
              <a:gdLst>
                <a:gd name="connsiteX0" fmla="*/ 0 w 5046785"/>
                <a:gd name="connsiteY0" fmla="*/ 439630 h 439645"/>
                <a:gd name="connsiteX1" fmla="*/ 448408 w 5046785"/>
                <a:gd name="connsiteY1" fmla="*/ 35184 h 439645"/>
                <a:gd name="connsiteX2" fmla="*/ 931985 w 5046785"/>
                <a:gd name="connsiteY2" fmla="*/ 413253 h 439645"/>
                <a:gd name="connsiteX3" fmla="*/ 1441938 w 5046785"/>
                <a:gd name="connsiteY3" fmla="*/ 26392 h 439645"/>
                <a:gd name="connsiteX4" fmla="*/ 1846385 w 5046785"/>
                <a:gd name="connsiteY4" fmla="*/ 422045 h 439645"/>
                <a:gd name="connsiteX5" fmla="*/ 2312377 w 5046785"/>
                <a:gd name="connsiteY5" fmla="*/ 17599 h 439645"/>
                <a:gd name="connsiteX6" fmla="*/ 2743200 w 5046785"/>
                <a:gd name="connsiteY6" fmla="*/ 422045 h 439645"/>
                <a:gd name="connsiteX7" fmla="*/ 3235569 w 5046785"/>
                <a:gd name="connsiteY7" fmla="*/ 15 h 439645"/>
                <a:gd name="connsiteX8" fmla="*/ 3648808 w 5046785"/>
                <a:gd name="connsiteY8" fmla="*/ 439630 h 439645"/>
                <a:gd name="connsiteX9" fmla="*/ 4141177 w 5046785"/>
                <a:gd name="connsiteY9" fmla="*/ 17599 h 439645"/>
                <a:gd name="connsiteX10" fmla="*/ 4554415 w 5046785"/>
                <a:gd name="connsiteY10" fmla="*/ 422045 h 439645"/>
                <a:gd name="connsiteX11" fmla="*/ 5046785 w 5046785"/>
                <a:gd name="connsiteY11" fmla="*/ 17599 h 43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6785" h="439645">
                  <a:moveTo>
                    <a:pt x="0" y="439630"/>
                  </a:moveTo>
                  <a:cubicBezTo>
                    <a:pt x="146538" y="239605"/>
                    <a:pt x="293077" y="39580"/>
                    <a:pt x="448408" y="35184"/>
                  </a:cubicBezTo>
                  <a:cubicBezTo>
                    <a:pt x="603739" y="30788"/>
                    <a:pt x="766397" y="414718"/>
                    <a:pt x="931985" y="413253"/>
                  </a:cubicBezTo>
                  <a:cubicBezTo>
                    <a:pt x="1097573" y="411788"/>
                    <a:pt x="1289538" y="24927"/>
                    <a:pt x="1441938" y="26392"/>
                  </a:cubicBezTo>
                  <a:cubicBezTo>
                    <a:pt x="1594338" y="27857"/>
                    <a:pt x="1701312" y="423510"/>
                    <a:pt x="1846385" y="422045"/>
                  </a:cubicBezTo>
                  <a:cubicBezTo>
                    <a:pt x="1991458" y="420580"/>
                    <a:pt x="2162908" y="17599"/>
                    <a:pt x="2312377" y="17599"/>
                  </a:cubicBezTo>
                  <a:cubicBezTo>
                    <a:pt x="2461846" y="17599"/>
                    <a:pt x="2589335" y="424976"/>
                    <a:pt x="2743200" y="422045"/>
                  </a:cubicBezTo>
                  <a:cubicBezTo>
                    <a:pt x="2897065" y="419114"/>
                    <a:pt x="3084634" y="-2916"/>
                    <a:pt x="3235569" y="15"/>
                  </a:cubicBezTo>
                  <a:cubicBezTo>
                    <a:pt x="3386504" y="2946"/>
                    <a:pt x="3497873" y="436699"/>
                    <a:pt x="3648808" y="439630"/>
                  </a:cubicBezTo>
                  <a:cubicBezTo>
                    <a:pt x="3799743" y="442561"/>
                    <a:pt x="3990243" y="20530"/>
                    <a:pt x="4141177" y="17599"/>
                  </a:cubicBezTo>
                  <a:cubicBezTo>
                    <a:pt x="4292111" y="14668"/>
                    <a:pt x="4403480" y="422045"/>
                    <a:pt x="4554415" y="422045"/>
                  </a:cubicBezTo>
                  <a:cubicBezTo>
                    <a:pt x="4705350" y="422045"/>
                    <a:pt x="4876067" y="219822"/>
                    <a:pt x="5046785" y="1759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A905381-F84A-D1EE-217A-F89CE1BB54C6}"/>
                </a:ext>
              </a:extLst>
            </p:cNvPr>
            <p:cNvSpPr/>
            <p:nvPr/>
          </p:nvSpPr>
          <p:spPr>
            <a:xfrm rot="2407547">
              <a:off x="6679948" y="2511347"/>
              <a:ext cx="673168" cy="45719"/>
            </a:xfrm>
            <a:custGeom>
              <a:avLst/>
              <a:gdLst>
                <a:gd name="connsiteX0" fmla="*/ 0 w 5046785"/>
                <a:gd name="connsiteY0" fmla="*/ 439630 h 439645"/>
                <a:gd name="connsiteX1" fmla="*/ 448408 w 5046785"/>
                <a:gd name="connsiteY1" fmla="*/ 35184 h 439645"/>
                <a:gd name="connsiteX2" fmla="*/ 931985 w 5046785"/>
                <a:gd name="connsiteY2" fmla="*/ 413253 h 439645"/>
                <a:gd name="connsiteX3" fmla="*/ 1441938 w 5046785"/>
                <a:gd name="connsiteY3" fmla="*/ 26392 h 439645"/>
                <a:gd name="connsiteX4" fmla="*/ 1846385 w 5046785"/>
                <a:gd name="connsiteY4" fmla="*/ 422045 h 439645"/>
                <a:gd name="connsiteX5" fmla="*/ 2312377 w 5046785"/>
                <a:gd name="connsiteY5" fmla="*/ 17599 h 439645"/>
                <a:gd name="connsiteX6" fmla="*/ 2743200 w 5046785"/>
                <a:gd name="connsiteY6" fmla="*/ 422045 h 439645"/>
                <a:gd name="connsiteX7" fmla="*/ 3235569 w 5046785"/>
                <a:gd name="connsiteY7" fmla="*/ 15 h 439645"/>
                <a:gd name="connsiteX8" fmla="*/ 3648808 w 5046785"/>
                <a:gd name="connsiteY8" fmla="*/ 439630 h 439645"/>
                <a:gd name="connsiteX9" fmla="*/ 4141177 w 5046785"/>
                <a:gd name="connsiteY9" fmla="*/ 17599 h 439645"/>
                <a:gd name="connsiteX10" fmla="*/ 4554415 w 5046785"/>
                <a:gd name="connsiteY10" fmla="*/ 422045 h 439645"/>
                <a:gd name="connsiteX11" fmla="*/ 5046785 w 5046785"/>
                <a:gd name="connsiteY11" fmla="*/ 17599 h 43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6785" h="439645">
                  <a:moveTo>
                    <a:pt x="0" y="439630"/>
                  </a:moveTo>
                  <a:cubicBezTo>
                    <a:pt x="146538" y="239605"/>
                    <a:pt x="293077" y="39580"/>
                    <a:pt x="448408" y="35184"/>
                  </a:cubicBezTo>
                  <a:cubicBezTo>
                    <a:pt x="603739" y="30788"/>
                    <a:pt x="766397" y="414718"/>
                    <a:pt x="931985" y="413253"/>
                  </a:cubicBezTo>
                  <a:cubicBezTo>
                    <a:pt x="1097573" y="411788"/>
                    <a:pt x="1289538" y="24927"/>
                    <a:pt x="1441938" y="26392"/>
                  </a:cubicBezTo>
                  <a:cubicBezTo>
                    <a:pt x="1594338" y="27857"/>
                    <a:pt x="1701312" y="423510"/>
                    <a:pt x="1846385" y="422045"/>
                  </a:cubicBezTo>
                  <a:cubicBezTo>
                    <a:pt x="1991458" y="420580"/>
                    <a:pt x="2162908" y="17599"/>
                    <a:pt x="2312377" y="17599"/>
                  </a:cubicBezTo>
                  <a:cubicBezTo>
                    <a:pt x="2461846" y="17599"/>
                    <a:pt x="2589335" y="424976"/>
                    <a:pt x="2743200" y="422045"/>
                  </a:cubicBezTo>
                  <a:cubicBezTo>
                    <a:pt x="2897065" y="419114"/>
                    <a:pt x="3084634" y="-2916"/>
                    <a:pt x="3235569" y="15"/>
                  </a:cubicBezTo>
                  <a:cubicBezTo>
                    <a:pt x="3386504" y="2946"/>
                    <a:pt x="3497873" y="436699"/>
                    <a:pt x="3648808" y="439630"/>
                  </a:cubicBezTo>
                  <a:cubicBezTo>
                    <a:pt x="3799743" y="442561"/>
                    <a:pt x="3990243" y="20530"/>
                    <a:pt x="4141177" y="17599"/>
                  </a:cubicBezTo>
                  <a:cubicBezTo>
                    <a:pt x="4292111" y="14668"/>
                    <a:pt x="4403480" y="422045"/>
                    <a:pt x="4554415" y="422045"/>
                  </a:cubicBezTo>
                  <a:cubicBezTo>
                    <a:pt x="4705350" y="422045"/>
                    <a:pt x="4876067" y="219822"/>
                    <a:pt x="5046785" y="17599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5" name="Group 1264">
              <a:extLst>
                <a:ext uri="{FF2B5EF4-FFF2-40B4-BE49-F238E27FC236}">
                  <a16:creationId xmlns:a16="http://schemas.microsoft.com/office/drawing/2014/main" id="{28A7CDDC-7EE3-D629-C4EF-FD53DC5800A7}"/>
                </a:ext>
              </a:extLst>
            </p:cNvPr>
            <p:cNvGrpSpPr/>
            <p:nvPr/>
          </p:nvGrpSpPr>
          <p:grpSpPr>
            <a:xfrm>
              <a:off x="8059734" y="3301118"/>
              <a:ext cx="381000" cy="381000"/>
              <a:chOff x="1524000" y="4953000"/>
              <a:chExt cx="381000" cy="381000"/>
            </a:xfrm>
          </p:grpSpPr>
          <p:cxnSp>
            <p:nvCxnSpPr>
              <p:cNvPr id="1266" name="Straight Arrow Connector 1265">
                <a:extLst>
                  <a:ext uri="{FF2B5EF4-FFF2-40B4-BE49-F238E27FC236}">
                    <a16:creationId xmlns:a16="http://schemas.microsoft.com/office/drawing/2014/main" id="{F7AE2869-8CAF-C8F8-5FB9-833FC0BE0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4953000"/>
                <a:ext cx="381000" cy="381000"/>
              </a:xfrm>
              <a:prstGeom prst="straightConnector1">
                <a:avLst/>
              </a:prstGeom>
              <a:ln w="38100">
                <a:solidFill>
                  <a:srgbClr val="009D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29600B2D-CD1C-41B6-0A73-FDB47206B60E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8" name="Group 1267">
              <a:extLst>
                <a:ext uri="{FF2B5EF4-FFF2-40B4-BE49-F238E27FC236}">
                  <a16:creationId xmlns:a16="http://schemas.microsoft.com/office/drawing/2014/main" id="{31B9A812-DC46-0DA3-9CB9-921164C4D639}"/>
                </a:ext>
              </a:extLst>
            </p:cNvPr>
            <p:cNvGrpSpPr/>
            <p:nvPr/>
          </p:nvGrpSpPr>
          <p:grpSpPr>
            <a:xfrm>
              <a:off x="8059734" y="2131936"/>
              <a:ext cx="381000" cy="381000"/>
              <a:chOff x="1524000" y="4953000"/>
              <a:chExt cx="381000" cy="381000"/>
            </a:xfrm>
          </p:grpSpPr>
          <p:cxnSp>
            <p:nvCxnSpPr>
              <p:cNvPr id="1269" name="Straight Arrow Connector 1268">
                <a:extLst>
                  <a:ext uri="{FF2B5EF4-FFF2-40B4-BE49-F238E27FC236}">
                    <a16:creationId xmlns:a16="http://schemas.microsoft.com/office/drawing/2014/main" id="{B482070A-44E9-84B8-4B28-9B42644EB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4953000"/>
                <a:ext cx="381000" cy="381000"/>
              </a:xfrm>
              <a:prstGeom prst="straightConnector1">
                <a:avLst/>
              </a:prstGeom>
              <a:ln w="38100">
                <a:solidFill>
                  <a:srgbClr val="009D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8A7EABAC-7BA8-1371-C81C-2AD823E5712C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8AAE5C4D-BAF5-9520-6514-C88A2BA5D481}"/>
                </a:ext>
              </a:extLst>
            </p:cNvPr>
            <p:cNvGrpSpPr/>
            <p:nvPr/>
          </p:nvGrpSpPr>
          <p:grpSpPr>
            <a:xfrm>
              <a:off x="6465336" y="2101124"/>
              <a:ext cx="381000" cy="381000"/>
              <a:chOff x="1524000" y="4953000"/>
              <a:chExt cx="381000" cy="381000"/>
            </a:xfrm>
          </p:grpSpPr>
          <p:cxnSp>
            <p:nvCxnSpPr>
              <p:cNvPr id="1272" name="Straight Arrow Connector 1271">
                <a:extLst>
                  <a:ext uri="{FF2B5EF4-FFF2-40B4-BE49-F238E27FC236}">
                    <a16:creationId xmlns:a16="http://schemas.microsoft.com/office/drawing/2014/main" id="{C5DD4EB6-7012-BA95-A0EC-A7E6C20E15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4000" y="4953000"/>
                <a:ext cx="381000" cy="381000"/>
              </a:xfrm>
              <a:prstGeom prst="straightConnector1">
                <a:avLst/>
              </a:prstGeom>
              <a:ln w="38100">
                <a:solidFill>
                  <a:srgbClr val="009D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09A010E4-84F3-BDE2-6F66-68A3410B6317}"/>
                  </a:ext>
                </a:extLst>
              </p:cNvPr>
              <p:cNvSpPr/>
              <p:nvPr/>
            </p:nvSpPr>
            <p:spPr>
              <a:xfrm>
                <a:off x="1600200" y="5029200"/>
                <a:ext cx="228600" cy="2286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BF4FFD-3310-18D6-09AB-67AFC0057EFB}"/>
              </a:ext>
            </a:extLst>
          </p:cNvPr>
          <p:cNvSpPr txBox="1"/>
          <p:nvPr/>
        </p:nvSpPr>
        <p:spPr>
          <a:xfrm>
            <a:off x="401473" y="3840524"/>
            <a:ext cx="184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~250 polytypes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60A1D-6CCB-6F1C-FA13-266F033F4F61}"/>
              </a:ext>
            </a:extLst>
          </p:cNvPr>
          <p:cNvSpPr txBox="1"/>
          <p:nvPr/>
        </p:nvSpPr>
        <p:spPr>
          <a:xfrm>
            <a:off x="3217321" y="3947784"/>
            <a:ext cx="4034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Mature growth/fabrication techniques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4AA2750-E5F9-E35A-6253-69D5091984C6}"/>
              </a:ext>
            </a:extLst>
          </p:cNvPr>
          <p:cNvSpPr txBox="1"/>
          <p:nvPr/>
        </p:nvSpPr>
        <p:spPr>
          <a:xfrm>
            <a:off x="8977419" y="6467966"/>
            <a:ext cx="2467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Telecom Emission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Advantages of </a:t>
            </a:r>
            <a:r>
              <a:rPr lang="en-US" dirty="0" err="1"/>
              <a:t>SiC</a:t>
            </a:r>
            <a:endParaRPr lang="en-US" dirty="0"/>
          </a:p>
        </p:txBody>
      </p:sp>
      <p:pic>
        <p:nvPicPr>
          <p:cNvPr id="17" name="Picture 2" descr="Two circular arrows - Free arrows icons">
            <a:extLst>
              <a:ext uri="{FF2B5EF4-FFF2-40B4-BE49-F238E27FC236}">
                <a16:creationId xmlns:a16="http://schemas.microsoft.com/office/drawing/2014/main" id="{EEE91B9D-3A47-896E-775E-7DC9A13B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7706430" y="6610014"/>
            <a:ext cx="258016" cy="24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B875D41-F0B4-7840-8CDD-C1D98F7BD6D0}"/>
              </a:ext>
            </a:extLst>
          </p:cNvPr>
          <p:cNvCxnSpPr>
            <a:cxnSpLocks/>
          </p:cNvCxnSpPr>
          <p:nvPr/>
        </p:nvCxnSpPr>
        <p:spPr>
          <a:xfrm>
            <a:off x="13094559" y="6046074"/>
            <a:ext cx="323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B7AEC8-87DF-C6EC-2EAE-90CC740EFB74}"/>
              </a:ext>
            </a:extLst>
          </p:cNvPr>
          <p:cNvCxnSpPr>
            <a:cxnSpLocks/>
          </p:cNvCxnSpPr>
          <p:nvPr/>
        </p:nvCxnSpPr>
        <p:spPr>
          <a:xfrm>
            <a:off x="13094559" y="6867905"/>
            <a:ext cx="323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736319-28BA-90C8-2C8A-ABB892896245}"/>
              </a:ext>
            </a:extLst>
          </p:cNvPr>
          <p:cNvCxnSpPr>
            <a:cxnSpLocks/>
          </p:cNvCxnSpPr>
          <p:nvPr/>
        </p:nvCxnSpPr>
        <p:spPr>
          <a:xfrm>
            <a:off x="13722639" y="5861955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6AE207-5B8A-697D-5DFE-B8CE36B479F9}"/>
              </a:ext>
            </a:extLst>
          </p:cNvPr>
          <p:cNvCxnSpPr>
            <a:cxnSpLocks/>
          </p:cNvCxnSpPr>
          <p:nvPr/>
        </p:nvCxnSpPr>
        <p:spPr>
          <a:xfrm>
            <a:off x="13722639" y="6191139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7C0CC1-B99C-3D27-A191-CA09C4D97622}"/>
              </a:ext>
            </a:extLst>
          </p:cNvPr>
          <p:cNvCxnSpPr>
            <a:cxnSpLocks/>
          </p:cNvCxnSpPr>
          <p:nvPr/>
        </p:nvCxnSpPr>
        <p:spPr>
          <a:xfrm flipV="1">
            <a:off x="13417839" y="5861956"/>
            <a:ext cx="304800" cy="1841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FE0984-8A71-2C08-8A52-F2A30A4F4DBE}"/>
              </a:ext>
            </a:extLst>
          </p:cNvPr>
          <p:cNvCxnSpPr>
            <a:cxnSpLocks/>
          </p:cNvCxnSpPr>
          <p:nvPr/>
        </p:nvCxnSpPr>
        <p:spPr>
          <a:xfrm>
            <a:off x="13417839" y="6046075"/>
            <a:ext cx="304800" cy="14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586A-6616-3F9D-17C4-F6520D222AFF}"/>
                  </a:ext>
                </a:extLst>
              </p:cNvPr>
              <p:cNvSpPr txBox="1"/>
              <p:nvPr/>
            </p:nvSpPr>
            <p:spPr>
              <a:xfrm>
                <a:off x="13971444" y="6886758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42586A-6616-3F9D-17C4-F6520D222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1444" y="6886758"/>
                <a:ext cx="49339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13D52C-B81C-EA0A-7C7F-487D7136B887}"/>
                  </a:ext>
                </a:extLst>
              </p:cNvPr>
              <p:cNvSpPr txBox="1"/>
              <p:nvPr/>
            </p:nvSpPr>
            <p:spPr>
              <a:xfrm>
                <a:off x="13961914" y="6550967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13D52C-B81C-EA0A-7C7F-487D7136B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914" y="6550967"/>
                <a:ext cx="49339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724A0E-F4CD-22B8-D31D-85FCD34C3FCA}"/>
                  </a:ext>
                </a:extLst>
              </p:cNvPr>
              <p:cNvSpPr txBox="1"/>
              <p:nvPr/>
            </p:nvSpPr>
            <p:spPr>
              <a:xfrm>
                <a:off x="13944100" y="6034609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724A0E-F4CD-22B8-D31D-85FCD34C3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4100" y="6034609"/>
                <a:ext cx="49339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A7255A-4565-997A-F0A7-0C8D56E395F0}"/>
                  </a:ext>
                </a:extLst>
              </p:cNvPr>
              <p:cNvSpPr txBox="1"/>
              <p:nvPr/>
            </p:nvSpPr>
            <p:spPr>
              <a:xfrm>
                <a:off x="13949050" y="5708268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A7255A-4565-997A-F0A7-0C8D56E39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050" y="5708268"/>
                <a:ext cx="49339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4" name="TextBox 1183">
            <a:extLst>
              <a:ext uri="{FF2B5EF4-FFF2-40B4-BE49-F238E27FC236}">
                <a16:creationId xmlns:a16="http://schemas.microsoft.com/office/drawing/2014/main" id="{0BA1BB59-1C20-1AC3-B812-2396C1309F2D}"/>
              </a:ext>
            </a:extLst>
          </p:cNvPr>
          <p:cNvSpPr txBox="1"/>
          <p:nvPr/>
        </p:nvSpPr>
        <p:spPr>
          <a:xfrm>
            <a:off x="14236895" y="6047170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4597F309-E045-5460-24BE-8C25DC1AE8C8}"/>
              </a:ext>
            </a:extLst>
          </p:cNvPr>
          <p:cNvSpPr txBox="1"/>
          <p:nvPr/>
        </p:nvSpPr>
        <p:spPr>
          <a:xfrm>
            <a:off x="12806739" y="5869475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</a:p>
        </p:txBody>
      </p:sp>
      <p:sp>
        <p:nvSpPr>
          <p:cNvPr id="1186" name="TextBox 1185">
            <a:extLst>
              <a:ext uri="{FF2B5EF4-FFF2-40B4-BE49-F238E27FC236}">
                <a16:creationId xmlns:a16="http://schemas.microsoft.com/office/drawing/2014/main" id="{DF612FCE-F481-2A78-C4FE-DC7C19D73E06}"/>
              </a:ext>
            </a:extLst>
          </p:cNvPr>
          <p:cNvSpPr txBox="1"/>
          <p:nvPr/>
        </p:nvSpPr>
        <p:spPr>
          <a:xfrm>
            <a:off x="12804430" y="6715506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</a:p>
        </p:txBody>
      </p:sp>
      <p:sp>
        <p:nvSpPr>
          <p:cNvPr id="1187" name="TextBox 1186">
            <a:extLst>
              <a:ext uri="{FF2B5EF4-FFF2-40B4-BE49-F238E27FC236}">
                <a16:creationId xmlns:a16="http://schemas.microsoft.com/office/drawing/2014/main" id="{5CB83DE7-5E76-ED38-2141-069EAF26FC3D}"/>
              </a:ext>
            </a:extLst>
          </p:cNvPr>
          <p:cNvSpPr txBox="1"/>
          <p:nvPr/>
        </p:nvSpPr>
        <p:spPr>
          <a:xfrm>
            <a:off x="14248895" y="5697364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  <a:r>
              <a:rPr lang="en-US" sz="1200" baseline="-25000" dirty="0">
                <a:latin typeface="+mj-lt"/>
              </a:rPr>
              <a:t>2</a:t>
            </a:r>
            <a:endParaRPr lang="en-US" sz="1200" dirty="0">
              <a:latin typeface="+mj-lt"/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C6953AC1-8200-74D1-3040-5EB52FA6197E}"/>
              </a:ext>
            </a:extLst>
          </p:cNvPr>
          <p:cNvSpPr txBox="1"/>
          <p:nvPr/>
        </p:nvSpPr>
        <p:spPr>
          <a:xfrm>
            <a:off x="14250380" y="6886758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D0A34075-7A86-674B-2309-CF2040AFB314}"/>
              </a:ext>
            </a:extLst>
          </p:cNvPr>
          <p:cNvSpPr txBox="1"/>
          <p:nvPr/>
        </p:nvSpPr>
        <p:spPr>
          <a:xfrm>
            <a:off x="14240850" y="6550967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  <a:r>
              <a:rPr lang="en-US" sz="1200" baseline="-25000" dirty="0">
                <a:latin typeface="+mj-lt"/>
              </a:rPr>
              <a:t>2</a:t>
            </a:r>
            <a:endParaRPr lang="en-US" sz="1200" dirty="0">
              <a:latin typeface="+mj-lt"/>
            </a:endParaRPr>
          </a:p>
        </p:txBody>
      </p:sp>
      <p:sp>
        <p:nvSpPr>
          <p:cNvPr id="1190" name="TextBox 1189">
            <a:extLst>
              <a:ext uri="{FF2B5EF4-FFF2-40B4-BE49-F238E27FC236}">
                <a16:creationId xmlns:a16="http://schemas.microsoft.com/office/drawing/2014/main" id="{FC5F4E72-E3E4-3117-2431-06C878BD8B25}"/>
              </a:ext>
            </a:extLst>
          </p:cNvPr>
          <p:cNvSpPr txBox="1"/>
          <p:nvPr/>
        </p:nvSpPr>
        <p:spPr>
          <a:xfrm>
            <a:off x="13080441" y="5535930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B &gt; 0</a:t>
            </a:r>
          </a:p>
        </p:txBody>
      </p: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B36BCF96-3100-C0C0-3E61-6688CC65CB73}"/>
              </a:ext>
            </a:extLst>
          </p:cNvPr>
          <p:cNvCxnSpPr>
            <a:cxnSpLocks/>
          </p:cNvCxnSpPr>
          <p:nvPr/>
        </p:nvCxnSpPr>
        <p:spPr>
          <a:xfrm>
            <a:off x="15352607" y="5916116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2" name="TextBox 1191">
                <a:extLst>
                  <a:ext uri="{FF2B5EF4-FFF2-40B4-BE49-F238E27FC236}">
                    <a16:creationId xmlns:a16="http://schemas.microsoft.com/office/drawing/2014/main" id="{B99518C0-9543-96A3-7319-C079FE2C0FD4}"/>
                  </a:ext>
                </a:extLst>
              </p:cNvPr>
              <p:cNvSpPr txBox="1"/>
              <p:nvPr/>
            </p:nvSpPr>
            <p:spPr>
              <a:xfrm>
                <a:off x="14914697" y="5639118"/>
                <a:ext cx="12328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2" name="TextBox 1191">
                <a:extLst>
                  <a:ext uri="{FF2B5EF4-FFF2-40B4-BE49-F238E27FC236}">
                    <a16:creationId xmlns:a16="http://schemas.microsoft.com/office/drawing/2014/main" id="{B99518C0-9543-96A3-7319-C079FE2C0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4697" y="5639118"/>
                <a:ext cx="123282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34B7BA43-DEA4-7EBE-C35D-CF7F07F3AFA3}"/>
              </a:ext>
            </a:extLst>
          </p:cNvPr>
          <p:cNvCxnSpPr>
            <a:cxnSpLocks/>
          </p:cNvCxnSpPr>
          <p:nvPr/>
        </p:nvCxnSpPr>
        <p:spPr>
          <a:xfrm>
            <a:off x="15973496" y="6554885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397AA3E4-E075-4A66-35F9-0CE63F722176}"/>
              </a:ext>
            </a:extLst>
          </p:cNvPr>
          <p:cNvCxnSpPr>
            <a:cxnSpLocks/>
          </p:cNvCxnSpPr>
          <p:nvPr/>
        </p:nvCxnSpPr>
        <p:spPr>
          <a:xfrm>
            <a:off x="14861829" y="6876482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609C1D12-1D39-B288-2B88-943EADA350ED}"/>
                  </a:ext>
                </a:extLst>
              </p:cNvPr>
              <p:cNvSpPr txBox="1"/>
              <p:nvPr/>
            </p:nvSpPr>
            <p:spPr>
              <a:xfrm>
                <a:off x="15101860" y="6751774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5" name="TextBox 1194">
                <a:extLst>
                  <a:ext uri="{FF2B5EF4-FFF2-40B4-BE49-F238E27FC236}">
                    <a16:creationId xmlns:a16="http://schemas.microsoft.com/office/drawing/2014/main" id="{609C1D12-1D39-B288-2B88-943EADA35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860" y="6751774"/>
                <a:ext cx="49339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3D24A6FE-CDC2-E17A-3A2C-B6ABA0113597}"/>
                  </a:ext>
                </a:extLst>
              </p:cNvPr>
              <p:cNvSpPr txBox="1"/>
              <p:nvPr/>
            </p:nvSpPr>
            <p:spPr>
              <a:xfrm>
                <a:off x="16213527" y="6421009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3D24A6FE-CDC2-E17A-3A2C-B6ABA011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3527" y="6421009"/>
                <a:ext cx="49339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7" name="Straight Arrow Connector 1196">
            <a:extLst>
              <a:ext uri="{FF2B5EF4-FFF2-40B4-BE49-F238E27FC236}">
                <a16:creationId xmlns:a16="http://schemas.microsoft.com/office/drawing/2014/main" id="{5B146546-D07B-DD0D-1E11-BA6E437149DF}"/>
              </a:ext>
            </a:extLst>
          </p:cNvPr>
          <p:cNvCxnSpPr>
            <a:cxnSpLocks/>
          </p:cNvCxnSpPr>
          <p:nvPr/>
        </p:nvCxnSpPr>
        <p:spPr>
          <a:xfrm flipV="1">
            <a:off x="14909747" y="5916116"/>
            <a:ext cx="480438" cy="9464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" name="Freeform: Shape 1197">
            <a:extLst>
              <a:ext uri="{FF2B5EF4-FFF2-40B4-BE49-F238E27FC236}">
                <a16:creationId xmlns:a16="http://schemas.microsoft.com/office/drawing/2014/main" id="{6C008043-9130-9404-6892-4B092AE892F8}"/>
              </a:ext>
            </a:extLst>
          </p:cNvPr>
          <p:cNvSpPr/>
          <p:nvPr/>
        </p:nvSpPr>
        <p:spPr>
          <a:xfrm rot="6963453">
            <a:off x="14805774" y="6343456"/>
            <a:ext cx="957444" cy="80862"/>
          </a:xfrm>
          <a:custGeom>
            <a:avLst/>
            <a:gdLst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279475 h 457275"/>
              <a:gd name="connsiteX20" fmla="*/ 8763000 w 8763000"/>
              <a:gd name="connsiteY20" fmla="*/ 241375 h 457275"/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165175 h 457275"/>
              <a:gd name="connsiteX20" fmla="*/ 8763000 w 8763000"/>
              <a:gd name="connsiteY20" fmla="*/ 241375 h 457275"/>
              <a:gd name="connsiteX0" fmla="*/ 0 w 8966200"/>
              <a:gd name="connsiteY0" fmla="*/ 457275 h 457275"/>
              <a:gd name="connsiteX1" fmla="*/ 457200 w 8966200"/>
              <a:gd name="connsiteY1" fmla="*/ 75 h 457275"/>
              <a:gd name="connsiteX2" fmla="*/ 901700 w 8966200"/>
              <a:gd name="connsiteY2" fmla="*/ 457275 h 457275"/>
              <a:gd name="connsiteX3" fmla="*/ 1346200 w 8966200"/>
              <a:gd name="connsiteY3" fmla="*/ 75 h 457275"/>
              <a:gd name="connsiteX4" fmla="*/ 1790700 w 8966200"/>
              <a:gd name="connsiteY4" fmla="*/ 431875 h 457275"/>
              <a:gd name="connsiteX5" fmla="*/ 2298700 w 8966200"/>
              <a:gd name="connsiteY5" fmla="*/ 75 h 457275"/>
              <a:gd name="connsiteX6" fmla="*/ 2730500 w 8966200"/>
              <a:gd name="connsiteY6" fmla="*/ 393775 h 457275"/>
              <a:gd name="connsiteX7" fmla="*/ 3162300 w 8966200"/>
              <a:gd name="connsiteY7" fmla="*/ 25475 h 457275"/>
              <a:gd name="connsiteX8" fmla="*/ 3632200 w 8966200"/>
              <a:gd name="connsiteY8" fmla="*/ 355675 h 457275"/>
              <a:gd name="connsiteX9" fmla="*/ 4064000 w 8966200"/>
              <a:gd name="connsiteY9" fmla="*/ 12775 h 457275"/>
              <a:gd name="connsiteX10" fmla="*/ 4546600 w 8966200"/>
              <a:gd name="connsiteY10" fmla="*/ 381075 h 457275"/>
              <a:gd name="connsiteX11" fmla="*/ 5003800 w 8966200"/>
              <a:gd name="connsiteY11" fmla="*/ 25475 h 457275"/>
              <a:gd name="connsiteX12" fmla="*/ 5435600 w 8966200"/>
              <a:gd name="connsiteY12" fmla="*/ 304875 h 457275"/>
              <a:gd name="connsiteX13" fmla="*/ 5905500 w 8966200"/>
              <a:gd name="connsiteY13" fmla="*/ 12775 h 457275"/>
              <a:gd name="connsiteX14" fmla="*/ 6350000 w 8966200"/>
              <a:gd name="connsiteY14" fmla="*/ 393775 h 457275"/>
              <a:gd name="connsiteX15" fmla="*/ 6781800 w 8966200"/>
              <a:gd name="connsiteY15" fmla="*/ 12775 h 457275"/>
              <a:gd name="connsiteX16" fmla="*/ 7264400 w 8966200"/>
              <a:gd name="connsiteY16" fmla="*/ 419175 h 457275"/>
              <a:gd name="connsiteX17" fmla="*/ 7708900 w 8966200"/>
              <a:gd name="connsiteY17" fmla="*/ 12775 h 457275"/>
              <a:gd name="connsiteX18" fmla="*/ 8178800 w 8966200"/>
              <a:gd name="connsiteY18" fmla="*/ 419175 h 457275"/>
              <a:gd name="connsiteX19" fmla="*/ 8432800 w 8966200"/>
              <a:gd name="connsiteY19" fmla="*/ 165175 h 457275"/>
              <a:gd name="connsiteX20" fmla="*/ 8966200 w 8966200"/>
              <a:gd name="connsiteY20" fmla="*/ 184225 h 4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66200" h="457275">
                <a:moveTo>
                  <a:pt x="0" y="457275"/>
                </a:moveTo>
                <a:cubicBezTo>
                  <a:pt x="153458" y="228675"/>
                  <a:pt x="306917" y="75"/>
                  <a:pt x="457200" y="75"/>
                </a:cubicBezTo>
                <a:cubicBezTo>
                  <a:pt x="607483" y="75"/>
                  <a:pt x="753533" y="457275"/>
                  <a:pt x="901700" y="457275"/>
                </a:cubicBezTo>
                <a:cubicBezTo>
                  <a:pt x="1049867" y="457275"/>
                  <a:pt x="1198033" y="4308"/>
                  <a:pt x="1346200" y="75"/>
                </a:cubicBezTo>
                <a:cubicBezTo>
                  <a:pt x="1494367" y="-4158"/>
                  <a:pt x="1631950" y="431875"/>
                  <a:pt x="1790700" y="431875"/>
                </a:cubicBezTo>
                <a:cubicBezTo>
                  <a:pt x="1949450" y="431875"/>
                  <a:pt x="2142067" y="6425"/>
                  <a:pt x="2298700" y="75"/>
                </a:cubicBezTo>
                <a:cubicBezTo>
                  <a:pt x="2455333" y="-6275"/>
                  <a:pt x="2586567" y="389542"/>
                  <a:pt x="2730500" y="393775"/>
                </a:cubicBezTo>
                <a:cubicBezTo>
                  <a:pt x="2874433" y="398008"/>
                  <a:pt x="3012017" y="31825"/>
                  <a:pt x="3162300" y="25475"/>
                </a:cubicBezTo>
                <a:cubicBezTo>
                  <a:pt x="3312583" y="19125"/>
                  <a:pt x="3481917" y="357792"/>
                  <a:pt x="3632200" y="355675"/>
                </a:cubicBezTo>
                <a:cubicBezTo>
                  <a:pt x="3782483" y="353558"/>
                  <a:pt x="3911600" y="8542"/>
                  <a:pt x="4064000" y="12775"/>
                </a:cubicBezTo>
                <a:cubicBezTo>
                  <a:pt x="4216400" y="17008"/>
                  <a:pt x="4389967" y="378958"/>
                  <a:pt x="4546600" y="381075"/>
                </a:cubicBezTo>
                <a:cubicBezTo>
                  <a:pt x="4703233" y="383192"/>
                  <a:pt x="4855633" y="38175"/>
                  <a:pt x="5003800" y="25475"/>
                </a:cubicBezTo>
                <a:cubicBezTo>
                  <a:pt x="5151967" y="12775"/>
                  <a:pt x="5285317" y="306992"/>
                  <a:pt x="5435600" y="304875"/>
                </a:cubicBezTo>
                <a:cubicBezTo>
                  <a:pt x="5585883" y="302758"/>
                  <a:pt x="5753100" y="-2042"/>
                  <a:pt x="5905500" y="12775"/>
                </a:cubicBezTo>
                <a:cubicBezTo>
                  <a:pt x="6057900" y="27592"/>
                  <a:pt x="6203950" y="393775"/>
                  <a:pt x="6350000" y="393775"/>
                </a:cubicBezTo>
                <a:cubicBezTo>
                  <a:pt x="6496050" y="393775"/>
                  <a:pt x="6629400" y="8542"/>
                  <a:pt x="6781800" y="12775"/>
                </a:cubicBezTo>
                <a:cubicBezTo>
                  <a:pt x="6934200" y="17008"/>
                  <a:pt x="7109883" y="419175"/>
                  <a:pt x="7264400" y="419175"/>
                </a:cubicBezTo>
                <a:cubicBezTo>
                  <a:pt x="7418917" y="419175"/>
                  <a:pt x="7556500" y="12775"/>
                  <a:pt x="7708900" y="12775"/>
                </a:cubicBezTo>
                <a:cubicBezTo>
                  <a:pt x="7861300" y="12775"/>
                  <a:pt x="8058150" y="393775"/>
                  <a:pt x="8178800" y="419175"/>
                </a:cubicBezTo>
                <a:cubicBezTo>
                  <a:pt x="8299450" y="444575"/>
                  <a:pt x="8335433" y="194808"/>
                  <a:pt x="8432800" y="165175"/>
                </a:cubicBezTo>
                <a:cubicBezTo>
                  <a:pt x="8530167" y="135542"/>
                  <a:pt x="8849783" y="188458"/>
                  <a:pt x="8966200" y="184225"/>
                </a:cubicBezTo>
              </a:path>
            </a:pathLst>
          </a:custGeom>
          <a:noFill/>
          <a:ln w="12700"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Isosceles Triangle 1198">
            <a:extLst>
              <a:ext uri="{FF2B5EF4-FFF2-40B4-BE49-F238E27FC236}">
                <a16:creationId xmlns:a16="http://schemas.microsoft.com/office/drawing/2014/main" id="{58B77377-D4E0-5420-E700-879D8DF42EEB}"/>
              </a:ext>
            </a:extLst>
          </p:cNvPr>
          <p:cNvSpPr/>
          <p:nvPr/>
        </p:nvSpPr>
        <p:spPr>
          <a:xfrm rot="12502286">
            <a:off x="15050077" y="6809824"/>
            <a:ext cx="53034" cy="4571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0" name="Freeform: Shape 1199">
            <a:extLst>
              <a:ext uri="{FF2B5EF4-FFF2-40B4-BE49-F238E27FC236}">
                <a16:creationId xmlns:a16="http://schemas.microsoft.com/office/drawing/2014/main" id="{DEE2A00B-1DA0-C32C-5D0C-B5EA1134CE74}"/>
              </a:ext>
            </a:extLst>
          </p:cNvPr>
          <p:cNvSpPr/>
          <p:nvPr/>
        </p:nvSpPr>
        <p:spPr>
          <a:xfrm rot="2832004">
            <a:off x="15435691" y="6190900"/>
            <a:ext cx="782235" cy="91710"/>
          </a:xfrm>
          <a:custGeom>
            <a:avLst/>
            <a:gdLst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279475 h 457275"/>
              <a:gd name="connsiteX20" fmla="*/ 8763000 w 8763000"/>
              <a:gd name="connsiteY20" fmla="*/ 241375 h 457275"/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165175 h 457275"/>
              <a:gd name="connsiteX20" fmla="*/ 8763000 w 8763000"/>
              <a:gd name="connsiteY20" fmla="*/ 241375 h 457275"/>
              <a:gd name="connsiteX0" fmla="*/ 0 w 8966200"/>
              <a:gd name="connsiteY0" fmla="*/ 457275 h 457275"/>
              <a:gd name="connsiteX1" fmla="*/ 457200 w 8966200"/>
              <a:gd name="connsiteY1" fmla="*/ 75 h 457275"/>
              <a:gd name="connsiteX2" fmla="*/ 901700 w 8966200"/>
              <a:gd name="connsiteY2" fmla="*/ 457275 h 457275"/>
              <a:gd name="connsiteX3" fmla="*/ 1346200 w 8966200"/>
              <a:gd name="connsiteY3" fmla="*/ 75 h 457275"/>
              <a:gd name="connsiteX4" fmla="*/ 1790700 w 8966200"/>
              <a:gd name="connsiteY4" fmla="*/ 431875 h 457275"/>
              <a:gd name="connsiteX5" fmla="*/ 2298700 w 8966200"/>
              <a:gd name="connsiteY5" fmla="*/ 75 h 457275"/>
              <a:gd name="connsiteX6" fmla="*/ 2730500 w 8966200"/>
              <a:gd name="connsiteY6" fmla="*/ 393775 h 457275"/>
              <a:gd name="connsiteX7" fmla="*/ 3162300 w 8966200"/>
              <a:gd name="connsiteY7" fmla="*/ 25475 h 457275"/>
              <a:gd name="connsiteX8" fmla="*/ 3632200 w 8966200"/>
              <a:gd name="connsiteY8" fmla="*/ 355675 h 457275"/>
              <a:gd name="connsiteX9" fmla="*/ 4064000 w 8966200"/>
              <a:gd name="connsiteY9" fmla="*/ 12775 h 457275"/>
              <a:gd name="connsiteX10" fmla="*/ 4546600 w 8966200"/>
              <a:gd name="connsiteY10" fmla="*/ 381075 h 457275"/>
              <a:gd name="connsiteX11" fmla="*/ 5003800 w 8966200"/>
              <a:gd name="connsiteY11" fmla="*/ 25475 h 457275"/>
              <a:gd name="connsiteX12" fmla="*/ 5435600 w 8966200"/>
              <a:gd name="connsiteY12" fmla="*/ 304875 h 457275"/>
              <a:gd name="connsiteX13" fmla="*/ 5905500 w 8966200"/>
              <a:gd name="connsiteY13" fmla="*/ 12775 h 457275"/>
              <a:gd name="connsiteX14" fmla="*/ 6350000 w 8966200"/>
              <a:gd name="connsiteY14" fmla="*/ 393775 h 457275"/>
              <a:gd name="connsiteX15" fmla="*/ 6781800 w 8966200"/>
              <a:gd name="connsiteY15" fmla="*/ 12775 h 457275"/>
              <a:gd name="connsiteX16" fmla="*/ 7264400 w 8966200"/>
              <a:gd name="connsiteY16" fmla="*/ 419175 h 457275"/>
              <a:gd name="connsiteX17" fmla="*/ 7708900 w 8966200"/>
              <a:gd name="connsiteY17" fmla="*/ 12775 h 457275"/>
              <a:gd name="connsiteX18" fmla="*/ 8178800 w 8966200"/>
              <a:gd name="connsiteY18" fmla="*/ 419175 h 457275"/>
              <a:gd name="connsiteX19" fmla="*/ 8432800 w 8966200"/>
              <a:gd name="connsiteY19" fmla="*/ 165175 h 457275"/>
              <a:gd name="connsiteX20" fmla="*/ 8966200 w 8966200"/>
              <a:gd name="connsiteY20" fmla="*/ 184225 h 4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66200" h="457275">
                <a:moveTo>
                  <a:pt x="0" y="457275"/>
                </a:moveTo>
                <a:cubicBezTo>
                  <a:pt x="153458" y="228675"/>
                  <a:pt x="306917" y="75"/>
                  <a:pt x="457200" y="75"/>
                </a:cubicBezTo>
                <a:cubicBezTo>
                  <a:pt x="607483" y="75"/>
                  <a:pt x="753533" y="457275"/>
                  <a:pt x="901700" y="457275"/>
                </a:cubicBezTo>
                <a:cubicBezTo>
                  <a:pt x="1049867" y="457275"/>
                  <a:pt x="1198033" y="4308"/>
                  <a:pt x="1346200" y="75"/>
                </a:cubicBezTo>
                <a:cubicBezTo>
                  <a:pt x="1494367" y="-4158"/>
                  <a:pt x="1631950" y="431875"/>
                  <a:pt x="1790700" y="431875"/>
                </a:cubicBezTo>
                <a:cubicBezTo>
                  <a:pt x="1949450" y="431875"/>
                  <a:pt x="2142067" y="6425"/>
                  <a:pt x="2298700" y="75"/>
                </a:cubicBezTo>
                <a:cubicBezTo>
                  <a:pt x="2455333" y="-6275"/>
                  <a:pt x="2586567" y="389542"/>
                  <a:pt x="2730500" y="393775"/>
                </a:cubicBezTo>
                <a:cubicBezTo>
                  <a:pt x="2874433" y="398008"/>
                  <a:pt x="3012017" y="31825"/>
                  <a:pt x="3162300" y="25475"/>
                </a:cubicBezTo>
                <a:cubicBezTo>
                  <a:pt x="3312583" y="19125"/>
                  <a:pt x="3481917" y="357792"/>
                  <a:pt x="3632200" y="355675"/>
                </a:cubicBezTo>
                <a:cubicBezTo>
                  <a:pt x="3782483" y="353558"/>
                  <a:pt x="3911600" y="8542"/>
                  <a:pt x="4064000" y="12775"/>
                </a:cubicBezTo>
                <a:cubicBezTo>
                  <a:pt x="4216400" y="17008"/>
                  <a:pt x="4389967" y="378958"/>
                  <a:pt x="4546600" y="381075"/>
                </a:cubicBezTo>
                <a:cubicBezTo>
                  <a:pt x="4703233" y="383192"/>
                  <a:pt x="4855633" y="38175"/>
                  <a:pt x="5003800" y="25475"/>
                </a:cubicBezTo>
                <a:cubicBezTo>
                  <a:pt x="5151967" y="12775"/>
                  <a:pt x="5285317" y="306992"/>
                  <a:pt x="5435600" y="304875"/>
                </a:cubicBezTo>
                <a:cubicBezTo>
                  <a:pt x="5585883" y="302758"/>
                  <a:pt x="5753100" y="-2042"/>
                  <a:pt x="5905500" y="12775"/>
                </a:cubicBezTo>
                <a:cubicBezTo>
                  <a:pt x="6057900" y="27592"/>
                  <a:pt x="6203950" y="393775"/>
                  <a:pt x="6350000" y="393775"/>
                </a:cubicBezTo>
                <a:cubicBezTo>
                  <a:pt x="6496050" y="393775"/>
                  <a:pt x="6629400" y="8542"/>
                  <a:pt x="6781800" y="12775"/>
                </a:cubicBezTo>
                <a:cubicBezTo>
                  <a:pt x="6934200" y="17008"/>
                  <a:pt x="7109883" y="419175"/>
                  <a:pt x="7264400" y="419175"/>
                </a:cubicBezTo>
                <a:cubicBezTo>
                  <a:pt x="7418917" y="419175"/>
                  <a:pt x="7556500" y="12775"/>
                  <a:pt x="7708900" y="12775"/>
                </a:cubicBezTo>
                <a:cubicBezTo>
                  <a:pt x="7861300" y="12775"/>
                  <a:pt x="8058150" y="393775"/>
                  <a:pt x="8178800" y="419175"/>
                </a:cubicBezTo>
                <a:cubicBezTo>
                  <a:pt x="8299450" y="444575"/>
                  <a:pt x="8335433" y="194808"/>
                  <a:pt x="8432800" y="165175"/>
                </a:cubicBezTo>
                <a:cubicBezTo>
                  <a:pt x="8530167" y="135542"/>
                  <a:pt x="8849783" y="188458"/>
                  <a:pt x="8966200" y="184225"/>
                </a:cubicBezTo>
              </a:path>
            </a:pathLst>
          </a:custGeom>
          <a:noFill/>
          <a:ln w="12700">
            <a:solidFill>
              <a:srgbClr val="00B050">
                <a:alpha val="30196"/>
              </a:srgbClr>
            </a:solidFill>
            <a:prstDash val="solid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1" name="Isosceles Triangle 1200">
            <a:extLst>
              <a:ext uri="{FF2B5EF4-FFF2-40B4-BE49-F238E27FC236}">
                <a16:creationId xmlns:a16="http://schemas.microsoft.com/office/drawing/2014/main" id="{D42FA192-9BB2-8135-EB82-1540D194720C}"/>
              </a:ext>
            </a:extLst>
          </p:cNvPr>
          <p:cNvSpPr/>
          <p:nvPr/>
        </p:nvSpPr>
        <p:spPr>
          <a:xfrm rot="8543128">
            <a:off x="16086044" y="6515970"/>
            <a:ext cx="53034" cy="45719"/>
          </a:xfrm>
          <a:prstGeom prst="triangle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2" name="Straight Arrow Connector 1201">
            <a:extLst>
              <a:ext uri="{FF2B5EF4-FFF2-40B4-BE49-F238E27FC236}">
                <a16:creationId xmlns:a16="http://schemas.microsoft.com/office/drawing/2014/main" id="{5D228214-82A7-BCC1-117F-0940466F60C4}"/>
              </a:ext>
            </a:extLst>
          </p:cNvPr>
          <p:cNvCxnSpPr>
            <a:cxnSpLocks/>
          </p:cNvCxnSpPr>
          <p:nvPr/>
        </p:nvCxnSpPr>
        <p:spPr>
          <a:xfrm flipV="1">
            <a:off x="13791981" y="6191140"/>
            <a:ext cx="0" cy="827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3" name="Straight Arrow Connector 1202">
            <a:extLst>
              <a:ext uri="{FF2B5EF4-FFF2-40B4-BE49-F238E27FC236}">
                <a16:creationId xmlns:a16="http://schemas.microsoft.com/office/drawing/2014/main" id="{E6D6370C-8558-4DBA-3E90-E7DD79D9559C}"/>
              </a:ext>
            </a:extLst>
          </p:cNvPr>
          <p:cNvCxnSpPr>
            <a:cxnSpLocks/>
          </p:cNvCxnSpPr>
          <p:nvPr/>
        </p:nvCxnSpPr>
        <p:spPr>
          <a:xfrm flipV="1">
            <a:off x="13891518" y="5869474"/>
            <a:ext cx="0" cy="8199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Straight Connector 1203">
            <a:extLst>
              <a:ext uri="{FF2B5EF4-FFF2-40B4-BE49-F238E27FC236}">
                <a16:creationId xmlns:a16="http://schemas.microsoft.com/office/drawing/2014/main" id="{9C53BF9C-460D-9FCE-6F47-71414472C815}"/>
              </a:ext>
            </a:extLst>
          </p:cNvPr>
          <p:cNvCxnSpPr>
            <a:cxnSpLocks/>
          </p:cNvCxnSpPr>
          <p:nvPr/>
        </p:nvCxnSpPr>
        <p:spPr>
          <a:xfrm>
            <a:off x="13722545" y="6689466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5" name="Straight Connector 1204">
            <a:extLst>
              <a:ext uri="{FF2B5EF4-FFF2-40B4-BE49-F238E27FC236}">
                <a16:creationId xmlns:a16="http://schemas.microsoft.com/office/drawing/2014/main" id="{AC6C532E-DBBE-AF82-9A06-0EFB6EA777CF}"/>
              </a:ext>
            </a:extLst>
          </p:cNvPr>
          <p:cNvCxnSpPr>
            <a:cxnSpLocks/>
          </p:cNvCxnSpPr>
          <p:nvPr/>
        </p:nvCxnSpPr>
        <p:spPr>
          <a:xfrm>
            <a:off x="13722545" y="7018650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Straight Connector 1205">
            <a:extLst>
              <a:ext uri="{FF2B5EF4-FFF2-40B4-BE49-F238E27FC236}">
                <a16:creationId xmlns:a16="http://schemas.microsoft.com/office/drawing/2014/main" id="{2B9E88CB-4118-445C-BDFF-C7E702279E81}"/>
              </a:ext>
            </a:extLst>
          </p:cNvPr>
          <p:cNvCxnSpPr>
            <a:cxnSpLocks/>
          </p:cNvCxnSpPr>
          <p:nvPr/>
        </p:nvCxnSpPr>
        <p:spPr>
          <a:xfrm flipV="1">
            <a:off x="13417745" y="6689467"/>
            <a:ext cx="304800" cy="1841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Straight Connector 1206">
            <a:extLst>
              <a:ext uri="{FF2B5EF4-FFF2-40B4-BE49-F238E27FC236}">
                <a16:creationId xmlns:a16="http://schemas.microsoft.com/office/drawing/2014/main" id="{6746FCC4-9B1F-0853-7A7F-4F85658C153C}"/>
              </a:ext>
            </a:extLst>
          </p:cNvPr>
          <p:cNvCxnSpPr>
            <a:cxnSpLocks/>
          </p:cNvCxnSpPr>
          <p:nvPr/>
        </p:nvCxnSpPr>
        <p:spPr>
          <a:xfrm>
            <a:off x="13417745" y="6873586"/>
            <a:ext cx="304800" cy="14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Straight Connector 1207">
            <a:extLst>
              <a:ext uri="{FF2B5EF4-FFF2-40B4-BE49-F238E27FC236}">
                <a16:creationId xmlns:a16="http://schemas.microsoft.com/office/drawing/2014/main" id="{18F059B9-635D-5E45-C85B-E73EBDF16928}"/>
              </a:ext>
            </a:extLst>
          </p:cNvPr>
          <p:cNvCxnSpPr>
            <a:cxnSpLocks/>
          </p:cNvCxnSpPr>
          <p:nvPr/>
        </p:nvCxnSpPr>
        <p:spPr>
          <a:xfrm>
            <a:off x="16880175" y="5911569"/>
            <a:ext cx="323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Straight Connector 1208">
            <a:extLst>
              <a:ext uri="{FF2B5EF4-FFF2-40B4-BE49-F238E27FC236}">
                <a16:creationId xmlns:a16="http://schemas.microsoft.com/office/drawing/2014/main" id="{546CF2B7-0FE4-43C5-4BA3-B52E5F594DDB}"/>
              </a:ext>
            </a:extLst>
          </p:cNvPr>
          <p:cNvCxnSpPr>
            <a:cxnSpLocks/>
          </p:cNvCxnSpPr>
          <p:nvPr/>
        </p:nvCxnSpPr>
        <p:spPr>
          <a:xfrm>
            <a:off x="16880175" y="6733400"/>
            <a:ext cx="3232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0" name="Straight Connector 1209">
            <a:extLst>
              <a:ext uri="{FF2B5EF4-FFF2-40B4-BE49-F238E27FC236}">
                <a16:creationId xmlns:a16="http://schemas.microsoft.com/office/drawing/2014/main" id="{C94CBA27-577C-66C5-926E-598D0FEFDBD2}"/>
              </a:ext>
            </a:extLst>
          </p:cNvPr>
          <p:cNvCxnSpPr>
            <a:cxnSpLocks/>
          </p:cNvCxnSpPr>
          <p:nvPr/>
        </p:nvCxnSpPr>
        <p:spPr>
          <a:xfrm>
            <a:off x="17508255" y="5727450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Straight Connector 1210">
            <a:extLst>
              <a:ext uri="{FF2B5EF4-FFF2-40B4-BE49-F238E27FC236}">
                <a16:creationId xmlns:a16="http://schemas.microsoft.com/office/drawing/2014/main" id="{AE48ACF1-26B3-D4C9-944D-659FE81B3CCE}"/>
              </a:ext>
            </a:extLst>
          </p:cNvPr>
          <p:cNvCxnSpPr>
            <a:cxnSpLocks/>
          </p:cNvCxnSpPr>
          <p:nvPr/>
        </p:nvCxnSpPr>
        <p:spPr>
          <a:xfrm>
            <a:off x="17508255" y="6056634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Straight Connector 1211">
            <a:extLst>
              <a:ext uri="{FF2B5EF4-FFF2-40B4-BE49-F238E27FC236}">
                <a16:creationId xmlns:a16="http://schemas.microsoft.com/office/drawing/2014/main" id="{E9776642-887D-BBFD-2C26-A90EFAEF715A}"/>
              </a:ext>
            </a:extLst>
          </p:cNvPr>
          <p:cNvCxnSpPr>
            <a:cxnSpLocks/>
          </p:cNvCxnSpPr>
          <p:nvPr/>
        </p:nvCxnSpPr>
        <p:spPr>
          <a:xfrm flipV="1">
            <a:off x="17203455" y="5727451"/>
            <a:ext cx="304800" cy="1841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662F973A-9CD8-CE82-E1B4-8B2209C44334}"/>
              </a:ext>
            </a:extLst>
          </p:cNvPr>
          <p:cNvCxnSpPr>
            <a:cxnSpLocks/>
          </p:cNvCxnSpPr>
          <p:nvPr/>
        </p:nvCxnSpPr>
        <p:spPr>
          <a:xfrm>
            <a:off x="17203455" y="5911570"/>
            <a:ext cx="304800" cy="14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7" name="TextBox 1236">
                <a:extLst>
                  <a:ext uri="{FF2B5EF4-FFF2-40B4-BE49-F238E27FC236}">
                    <a16:creationId xmlns:a16="http://schemas.microsoft.com/office/drawing/2014/main" id="{43E9B0BA-8088-906B-4E19-370B07E34996}"/>
                  </a:ext>
                </a:extLst>
              </p:cNvPr>
              <p:cNvSpPr txBox="1"/>
              <p:nvPr/>
            </p:nvSpPr>
            <p:spPr>
              <a:xfrm>
                <a:off x="17757060" y="6752253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37" name="TextBox 1236">
                <a:extLst>
                  <a:ext uri="{FF2B5EF4-FFF2-40B4-BE49-F238E27FC236}">
                    <a16:creationId xmlns:a16="http://schemas.microsoft.com/office/drawing/2014/main" id="{43E9B0BA-8088-906B-4E19-370B07E34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060" y="6752253"/>
                <a:ext cx="49339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8" name="TextBox 1237">
                <a:extLst>
                  <a:ext uri="{FF2B5EF4-FFF2-40B4-BE49-F238E27FC236}">
                    <a16:creationId xmlns:a16="http://schemas.microsoft.com/office/drawing/2014/main" id="{E766FE77-6C75-9CB4-979A-8D94749621EB}"/>
                  </a:ext>
                </a:extLst>
              </p:cNvPr>
              <p:cNvSpPr txBox="1"/>
              <p:nvPr/>
            </p:nvSpPr>
            <p:spPr>
              <a:xfrm>
                <a:off x="17747530" y="6416462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38" name="TextBox 1237">
                <a:extLst>
                  <a:ext uri="{FF2B5EF4-FFF2-40B4-BE49-F238E27FC236}">
                    <a16:creationId xmlns:a16="http://schemas.microsoft.com/office/drawing/2014/main" id="{E766FE77-6C75-9CB4-979A-8D947496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7530" y="6416462"/>
                <a:ext cx="49339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4EC9BD7-46C5-FC25-1DAE-AB3431950EE0}"/>
                  </a:ext>
                </a:extLst>
              </p:cNvPr>
              <p:cNvSpPr txBox="1"/>
              <p:nvPr/>
            </p:nvSpPr>
            <p:spPr>
              <a:xfrm>
                <a:off x="17729716" y="5900104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74EC9BD7-46C5-FC25-1DAE-AB3431950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716" y="5900104"/>
                <a:ext cx="493395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DFF92473-AD25-B48E-EE0E-F8169E147661}"/>
                  </a:ext>
                </a:extLst>
              </p:cNvPr>
              <p:cNvSpPr txBox="1"/>
              <p:nvPr/>
            </p:nvSpPr>
            <p:spPr>
              <a:xfrm>
                <a:off x="17734666" y="5573763"/>
                <a:ext cx="4933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DFF92473-AD25-B48E-EE0E-F8169E147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4666" y="5573763"/>
                <a:ext cx="49339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0" name="TextBox 1039">
            <a:extLst>
              <a:ext uri="{FF2B5EF4-FFF2-40B4-BE49-F238E27FC236}">
                <a16:creationId xmlns:a16="http://schemas.microsoft.com/office/drawing/2014/main" id="{C9C2E684-55D0-BF5B-6DE6-10ED25A75AA7}"/>
              </a:ext>
            </a:extLst>
          </p:cNvPr>
          <p:cNvSpPr txBox="1"/>
          <p:nvPr/>
        </p:nvSpPr>
        <p:spPr>
          <a:xfrm>
            <a:off x="18022511" y="5912665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734F6764-F68D-7F51-5FEA-78919E3D8D7B}"/>
              </a:ext>
            </a:extLst>
          </p:cNvPr>
          <p:cNvSpPr txBox="1"/>
          <p:nvPr/>
        </p:nvSpPr>
        <p:spPr>
          <a:xfrm>
            <a:off x="16592355" y="5734970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B9A47A8B-32C7-432D-ED41-146C8F4D76F4}"/>
              </a:ext>
            </a:extLst>
          </p:cNvPr>
          <p:cNvSpPr txBox="1"/>
          <p:nvPr/>
        </p:nvSpPr>
        <p:spPr>
          <a:xfrm>
            <a:off x="16590046" y="6581001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4EDE392A-1091-2A00-0DF6-C54D31CA18C4}"/>
              </a:ext>
            </a:extLst>
          </p:cNvPr>
          <p:cNvSpPr txBox="1"/>
          <p:nvPr/>
        </p:nvSpPr>
        <p:spPr>
          <a:xfrm>
            <a:off x="18034511" y="5562859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ES</a:t>
            </a:r>
            <a:r>
              <a:rPr lang="en-US" sz="1200" baseline="-25000" dirty="0">
                <a:latin typeface="+mj-lt"/>
              </a:rPr>
              <a:t>2</a:t>
            </a:r>
            <a:endParaRPr lang="en-US" sz="1200" dirty="0">
              <a:latin typeface="+mj-lt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CB78529D-F20F-EA77-373E-1F06E2C37821}"/>
              </a:ext>
            </a:extLst>
          </p:cNvPr>
          <p:cNvSpPr txBox="1"/>
          <p:nvPr/>
        </p:nvSpPr>
        <p:spPr>
          <a:xfrm>
            <a:off x="18035996" y="6752253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  <a:r>
              <a:rPr lang="en-US" sz="1200" baseline="-25000" dirty="0">
                <a:latin typeface="+mj-lt"/>
              </a:rPr>
              <a:t>1</a:t>
            </a:r>
            <a:endParaRPr lang="en-US" sz="1200" dirty="0">
              <a:latin typeface="+mj-lt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08C4538-E666-F30D-4F25-79CB085F06A2}"/>
              </a:ext>
            </a:extLst>
          </p:cNvPr>
          <p:cNvSpPr txBox="1"/>
          <p:nvPr/>
        </p:nvSpPr>
        <p:spPr>
          <a:xfrm>
            <a:off x="18026466" y="6416462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GS</a:t>
            </a:r>
            <a:r>
              <a:rPr lang="en-US" sz="1200" baseline="-25000" dirty="0">
                <a:latin typeface="+mj-lt"/>
              </a:rPr>
              <a:t>2</a:t>
            </a:r>
            <a:endParaRPr lang="en-US" sz="1200" dirty="0">
              <a:latin typeface="+mj-lt"/>
            </a:endParaRPr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29670974-61AB-389F-35D2-6304AD3C54B1}"/>
              </a:ext>
            </a:extLst>
          </p:cNvPr>
          <p:cNvCxnSpPr>
            <a:cxnSpLocks/>
          </p:cNvCxnSpPr>
          <p:nvPr/>
        </p:nvCxnSpPr>
        <p:spPr>
          <a:xfrm flipV="1">
            <a:off x="17577597" y="6056635"/>
            <a:ext cx="0" cy="827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2E7B6D8F-E9BA-BD93-A58A-ADAA86A059E7}"/>
              </a:ext>
            </a:extLst>
          </p:cNvPr>
          <p:cNvCxnSpPr>
            <a:cxnSpLocks/>
          </p:cNvCxnSpPr>
          <p:nvPr/>
        </p:nvCxnSpPr>
        <p:spPr>
          <a:xfrm>
            <a:off x="17508161" y="6554961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5CD57272-0CEE-A3C9-2BE6-0EF427D106A5}"/>
              </a:ext>
            </a:extLst>
          </p:cNvPr>
          <p:cNvCxnSpPr>
            <a:cxnSpLocks/>
          </p:cNvCxnSpPr>
          <p:nvPr/>
        </p:nvCxnSpPr>
        <p:spPr>
          <a:xfrm>
            <a:off x="17508161" y="6884145"/>
            <a:ext cx="323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B9FBB598-32BB-AE65-BE93-F49B81F32C64}"/>
              </a:ext>
            </a:extLst>
          </p:cNvPr>
          <p:cNvCxnSpPr>
            <a:cxnSpLocks/>
          </p:cNvCxnSpPr>
          <p:nvPr/>
        </p:nvCxnSpPr>
        <p:spPr>
          <a:xfrm flipV="1">
            <a:off x="17203361" y="6554962"/>
            <a:ext cx="304800" cy="18411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8" name="Straight Connector 1247">
            <a:extLst>
              <a:ext uri="{FF2B5EF4-FFF2-40B4-BE49-F238E27FC236}">
                <a16:creationId xmlns:a16="http://schemas.microsoft.com/office/drawing/2014/main" id="{5B72FE23-B009-1CB1-16BC-372F58D2A151}"/>
              </a:ext>
            </a:extLst>
          </p:cNvPr>
          <p:cNvCxnSpPr>
            <a:cxnSpLocks/>
          </p:cNvCxnSpPr>
          <p:nvPr/>
        </p:nvCxnSpPr>
        <p:spPr>
          <a:xfrm>
            <a:off x="17203361" y="6739081"/>
            <a:ext cx="304800" cy="14506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9" name="Freeform: Shape 1248">
            <a:extLst>
              <a:ext uri="{FF2B5EF4-FFF2-40B4-BE49-F238E27FC236}">
                <a16:creationId xmlns:a16="http://schemas.microsoft.com/office/drawing/2014/main" id="{7015354B-5583-EF6A-2A91-83938DBE40E3}"/>
              </a:ext>
            </a:extLst>
          </p:cNvPr>
          <p:cNvSpPr/>
          <p:nvPr/>
        </p:nvSpPr>
        <p:spPr>
          <a:xfrm rot="5400000">
            <a:off x="17269259" y="6411510"/>
            <a:ext cx="790612" cy="80862"/>
          </a:xfrm>
          <a:custGeom>
            <a:avLst/>
            <a:gdLst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279475 h 457275"/>
              <a:gd name="connsiteX20" fmla="*/ 8763000 w 8763000"/>
              <a:gd name="connsiteY20" fmla="*/ 241375 h 457275"/>
              <a:gd name="connsiteX0" fmla="*/ 0 w 8763000"/>
              <a:gd name="connsiteY0" fmla="*/ 457275 h 457275"/>
              <a:gd name="connsiteX1" fmla="*/ 457200 w 8763000"/>
              <a:gd name="connsiteY1" fmla="*/ 75 h 457275"/>
              <a:gd name="connsiteX2" fmla="*/ 901700 w 8763000"/>
              <a:gd name="connsiteY2" fmla="*/ 457275 h 457275"/>
              <a:gd name="connsiteX3" fmla="*/ 1346200 w 8763000"/>
              <a:gd name="connsiteY3" fmla="*/ 75 h 457275"/>
              <a:gd name="connsiteX4" fmla="*/ 1790700 w 8763000"/>
              <a:gd name="connsiteY4" fmla="*/ 431875 h 457275"/>
              <a:gd name="connsiteX5" fmla="*/ 2298700 w 8763000"/>
              <a:gd name="connsiteY5" fmla="*/ 75 h 457275"/>
              <a:gd name="connsiteX6" fmla="*/ 2730500 w 8763000"/>
              <a:gd name="connsiteY6" fmla="*/ 393775 h 457275"/>
              <a:gd name="connsiteX7" fmla="*/ 3162300 w 8763000"/>
              <a:gd name="connsiteY7" fmla="*/ 25475 h 457275"/>
              <a:gd name="connsiteX8" fmla="*/ 3632200 w 8763000"/>
              <a:gd name="connsiteY8" fmla="*/ 355675 h 457275"/>
              <a:gd name="connsiteX9" fmla="*/ 4064000 w 8763000"/>
              <a:gd name="connsiteY9" fmla="*/ 12775 h 457275"/>
              <a:gd name="connsiteX10" fmla="*/ 4546600 w 8763000"/>
              <a:gd name="connsiteY10" fmla="*/ 381075 h 457275"/>
              <a:gd name="connsiteX11" fmla="*/ 5003800 w 8763000"/>
              <a:gd name="connsiteY11" fmla="*/ 25475 h 457275"/>
              <a:gd name="connsiteX12" fmla="*/ 5435600 w 8763000"/>
              <a:gd name="connsiteY12" fmla="*/ 304875 h 457275"/>
              <a:gd name="connsiteX13" fmla="*/ 5905500 w 8763000"/>
              <a:gd name="connsiteY13" fmla="*/ 12775 h 457275"/>
              <a:gd name="connsiteX14" fmla="*/ 6350000 w 8763000"/>
              <a:gd name="connsiteY14" fmla="*/ 393775 h 457275"/>
              <a:gd name="connsiteX15" fmla="*/ 6781800 w 8763000"/>
              <a:gd name="connsiteY15" fmla="*/ 12775 h 457275"/>
              <a:gd name="connsiteX16" fmla="*/ 7264400 w 8763000"/>
              <a:gd name="connsiteY16" fmla="*/ 419175 h 457275"/>
              <a:gd name="connsiteX17" fmla="*/ 7708900 w 8763000"/>
              <a:gd name="connsiteY17" fmla="*/ 12775 h 457275"/>
              <a:gd name="connsiteX18" fmla="*/ 8178800 w 8763000"/>
              <a:gd name="connsiteY18" fmla="*/ 419175 h 457275"/>
              <a:gd name="connsiteX19" fmla="*/ 8432800 w 8763000"/>
              <a:gd name="connsiteY19" fmla="*/ 165175 h 457275"/>
              <a:gd name="connsiteX20" fmla="*/ 8763000 w 8763000"/>
              <a:gd name="connsiteY20" fmla="*/ 241375 h 457275"/>
              <a:gd name="connsiteX0" fmla="*/ 0 w 8966200"/>
              <a:gd name="connsiteY0" fmla="*/ 457275 h 457275"/>
              <a:gd name="connsiteX1" fmla="*/ 457200 w 8966200"/>
              <a:gd name="connsiteY1" fmla="*/ 75 h 457275"/>
              <a:gd name="connsiteX2" fmla="*/ 901700 w 8966200"/>
              <a:gd name="connsiteY2" fmla="*/ 457275 h 457275"/>
              <a:gd name="connsiteX3" fmla="*/ 1346200 w 8966200"/>
              <a:gd name="connsiteY3" fmla="*/ 75 h 457275"/>
              <a:gd name="connsiteX4" fmla="*/ 1790700 w 8966200"/>
              <a:gd name="connsiteY4" fmla="*/ 431875 h 457275"/>
              <a:gd name="connsiteX5" fmla="*/ 2298700 w 8966200"/>
              <a:gd name="connsiteY5" fmla="*/ 75 h 457275"/>
              <a:gd name="connsiteX6" fmla="*/ 2730500 w 8966200"/>
              <a:gd name="connsiteY6" fmla="*/ 393775 h 457275"/>
              <a:gd name="connsiteX7" fmla="*/ 3162300 w 8966200"/>
              <a:gd name="connsiteY7" fmla="*/ 25475 h 457275"/>
              <a:gd name="connsiteX8" fmla="*/ 3632200 w 8966200"/>
              <a:gd name="connsiteY8" fmla="*/ 355675 h 457275"/>
              <a:gd name="connsiteX9" fmla="*/ 4064000 w 8966200"/>
              <a:gd name="connsiteY9" fmla="*/ 12775 h 457275"/>
              <a:gd name="connsiteX10" fmla="*/ 4546600 w 8966200"/>
              <a:gd name="connsiteY10" fmla="*/ 381075 h 457275"/>
              <a:gd name="connsiteX11" fmla="*/ 5003800 w 8966200"/>
              <a:gd name="connsiteY11" fmla="*/ 25475 h 457275"/>
              <a:gd name="connsiteX12" fmla="*/ 5435600 w 8966200"/>
              <a:gd name="connsiteY12" fmla="*/ 304875 h 457275"/>
              <a:gd name="connsiteX13" fmla="*/ 5905500 w 8966200"/>
              <a:gd name="connsiteY13" fmla="*/ 12775 h 457275"/>
              <a:gd name="connsiteX14" fmla="*/ 6350000 w 8966200"/>
              <a:gd name="connsiteY14" fmla="*/ 393775 h 457275"/>
              <a:gd name="connsiteX15" fmla="*/ 6781800 w 8966200"/>
              <a:gd name="connsiteY15" fmla="*/ 12775 h 457275"/>
              <a:gd name="connsiteX16" fmla="*/ 7264400 w 8966200"/>
              <a:gd name="connsiteY16" fmla="*/ 419175 h 457275"/>
              <a:gd name="connsiteX17" fmla="*/ 7708900 w 8966200"/>
              <a:gd name="connsiteY17" fmla="*/ 12775 h 457275"/>
              <a:gd name="connsiteX18" fmla="*/ 8178800 w 8966200"/>
              <a:gd name="connsiteY18" fmla="*/ 419175 h 457275"/>
              <a:gd name="connsiteX19" fmla="*/ 8432800 w 8966200"/>
              <a:gd name="connsiteY19" fmla="*/ 165175 h 457275"/>
              <a:gd name="connsiteX20" fmla="*/ 8966200 w 8966200"/>
              <a:gd name="connsiteY20" fmla="*/ 184225 h 4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66200" h="457275">
                <a:moveTo>
                  <a:pt x="0" y="457275"/>
                </a:moveTo>
                <a:cubicBezTo>
                  <a:pt x="153458" y="228675"/>
                  <a:pt x="306917" y="75"/>
                  <a:pt x="457200" y="75"/>
                </a:cubicBezTo>
                <a:cubicBezTo>
                  <a:pt x="607483" y="75"/>
                  <a:pt x="753533" y="457275"/>
                  <a:pt x="901700" y="457275"/>
                </a:cubicBezTo>
                <a:cubicBezTo>
                  <a:pt x="1049867" y="457275"/>
                  <a:pt x="1198033" y="4308"/>
                  <a:pt x="1346200" y="75"/>
                </a:cubicBezTo>
                <a:cubicBezTo>
                  <a:pt x="1494367" y="-4158"/>
                  <a:pt x="1631950" y="431875"/>
                  <a:pt x="1790700" y="431875"/>
                </a:cubicBezTo>
                <a:cubicBezTo>
                  <a:pt x="1949450" y="431875"/>
                  <a:pt x="2142067" y="6425"/>
                  <a:pt x="2298700" y="75"/>
                </a:cubicBezTo>
                <a:cubicBezTo>
                  <a:pt x="2455333" y="-6275"/>
                  <a:pt x="2586567" y="389542"/>
                  <a:pt x="2730500" y="393775"/>
                </a:cubicBezTo>
                <a:cubicBezTo>
                  <a:pt x="2874433" y="398008"/>
                  <a:pt x="3012017" y="31825"/>
                  <a:pt x="3162300" y="25475"/>
                </a:cubicBezTo>
                <a:cubicBezTo>
                  <a:pt x="3312583" y="19125"/>
                  <a:pt x="3481917" y="357792"/>
                  <a:pt x="3632200" y="355675"/>
                </a:cubicBezTo>
                <a:cubicBezTo>
                  <a:pt x="3782483" y="353558"/>
                  <a:pt x="3911600" y="8542"/>
                  <a:pt x="4064000" y="12775"/>
                </a:cubicBezTo>
                <a:cubicBezTo>
                  <a:pt x="4216400" y="17008"/>
                  <a:pt x="4389967" y="378958"/>
                  <a:pt x="4546600" y="381075"/>
                </a:cubicBezTo>
                <a:cubicBezTo>
                  <a:pt x="4703233" y="383192"/>
                  <a:pt x="4855633" y="38175"/>
                  <a:pt x="5003800" y="25475"/>
                </a:cubicBezTo>
                <a:cubicBezTo>
                  <a:pt x="5151967" y="12775"/>
                  <a:pt x="5285317" y="306992"/>
                  <a:pt x="5435600" y="304875"/>
                </a:cubicBezTo>
                <a:cubicBezTo>
                  <a:pt x="5585883" y="302758"/>
                  <a:pt x="5753100" y="-2042"/>
                  <a:pt x="5905500" y="12775"/>
                </a:cubicBezTo>
                <a:cubicBezTo>
                  <a:pt x="6057900" y="27592"/>
                  <a:pt x="6203950" y="393775"/>
                  <a:pt x="6350000" y="393775"/>
                </a:cubicBezTo>
                <a:cubicBezTo>
                  <a:pt x="6496050" y="393775"/>
                  <a:pt x="6629400" y="8542"/>
                  <a:pt x="6781800" y="12775"/>
                </a:cubicBezTo>
                <a:cubicBezTo>
                  <a:pt x="6934200" y="17008"/>
                  <a:pt x="7109883" y="419175"/>
                  <a:pt x="7264400" y="419175"/>
                </a:cubicBezTo>
                <a:cubicBezTo>
                  <a:pt x="7418917" y="419175"/>
                  <a:pt x="7556500" y="12775"/>
                  <a:pt x="7708900" y="12775"/>
                </a:cubicBezTo>
                <a:cubicBezTo>
                  <a:pt x="7861300" y="12775"/>
                  <a:pt x="8058150" y="393775"/>
                  <a:pt x="8178800" y="419175"/>
                </a:cubicBezTo>
                <a:cubicBezTo>
                  <a:pt x="8299450" y="444575"/>
                  <a:pt x="8335433" y="194808"/>
                  <a:pt x="8432800" y="165175"/>
                </a:cubicBezTo>
                <a:cubicBezTo>
                  <a:pt x="8530167" y="135542"/>
                  <a:pt x="8849783" y="188458"/>
                  <a:pt x="8966200" y="184225"/>
                </a:cubicBezTo>
              </a:path>
            </a:pathLst>
          </a:custGeom>
          <a:noFill/>
          <a:ln w="12700">
            <a:solidFill>
              <a:srgbClr val="00B050"/>
            </a:solidFill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Isosceles Triangle 1249">
            <a:extLst>
              <a:ext uri="{FF2B5EF4-FFF2-40B4-BE49-F238E27FC236}">
                <a16:creationId xmlns:a16="http://schemas.microsoft.com/office/drawing/2014/main" id="{A3E05473-F7B4-1DF8-7D70-F56DA9D961FB}"/>
              </a:ext>
            </a:extLst>
          </p:cNvPr>
          <p:cNvSpPr/>
          <p:nvPr/>
        </p:nvSpPr>
        <p:spPr>
          <a:xfrm rot="10800000">
            <a:off x="17646458" y="6835566"/>
            <a:ext cx="53034" cy="4571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F7DCBF07-8C0E-7193-6E9E-20525DE59EDC}"/>
              </a:ext>
            </a:extLst>
          </p:cNvPr>
          <p:cNvSpPr txBox="1"/>
          <p:nvPr/>
        </p:nvSpPr>
        <p:spPr>
          <a:xfrm>
            <a:off x="17894135" y="6581001"/>
            <a:ext cx="4933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MW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2476901E-8C2E-9719-4369-86549846363E}"/>
                  </a:ext>
                </a:extLst>
              </p:cNvPr>
              <p:cNvSpPr txBox="1"/>
              <p:nvPr/>
            </p:nvSpPr>
            <p:spPr>
              <a:xfrm>
                <a:off x="17461694" y="6946956"/>
                <a:ext cx="123282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∣↓&gt;+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∣↑&gt;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2476901E-8C2E-9719-4369-865498463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1694" y="6946956"/>
                <a:ext cx="12328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3" name="Arrow: Curved Up 1252">
            <a:extLst>
              <a:ext uri="{FF2B5EF4-FFF2-40B4-BE49-F238E27FC236}">
                <a16:creationId xmlns:a16="http://schemas.microsoft.com/office/drawing/2014/main" id="{C44C003C-66AD-9643-1AA8-BDD397A4E47C}"/>
              </a:ext>
            </a:extLst>
          </p:cNvPr>
          <p:cNvSpPr/>
          <p:nvPr/>
        </p:nvSpPr>
        <p:spPr>
          <a:xfrm rot="20520622">
            <a:off x="15438893" y="6824491"/>
            <a:ext cx="1089893" cy="337555"/>
          </a:xfrm>
          <a:prstGeom prst="curvedUpArrow">
            <a:avLst/>
          </a:prstGeom>
          <a:solidFill>
            <a:srgbClr val="8CDCB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10" name="Picture 1309">
            <a:extLst>
              <a:ext uri="{FF2B5EF4-FFF2-40B4-BE49-F238E27FC236}">
                <a16:creationId xmlns:a16="http://schemas.microsoft.com/office/drawing/2014/main" id="{2A6610C4-1285-4395-55D0-7B90471BC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590" y="4296283"/>
            <a:ext cx="7390683" cy="212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242" grpId="0"/>
      <p:bldP spid="1243" grpId="0"/>
      <p:bldP spid="1244" grpId="0"/>
      <p:bldP spid="1264" grpId="0"/>
      <p:bldP spid="13" grpId="0"/>
      <p:bldP spid="16" grpId="0"/>
      <p:bldP spid="10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095A4A-8A59-3E32-7FDA-C4CDCB700936}"/>
              </a:ext>
            </a:extLst>
          </p:cNvPr>
          <p:cNvSpPr txBox="1"/>
          <p:nvPr/>
        </p:nvSpPr>
        <p:spPr>
          <a:xfrm>
            <a:off x="-2" y="1124712"/>
            <a:ext cx="121920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+mj-lt"/>
              </a:rPr>
              <a:t>Given a sample of defects in </a:t>
            </a:r>
            <a:r>
              <a:rPr lang="en-US" sz="2800" b="1" i="1" dirty="0" err="1">
                <a:latin typeface="+mj-lt"/>
              </a:rPr>
              <a:t>SiC</a:t>
            </a:r>
            <a:r>
              <a:rPr lang="en-US" sz="2800" b="1" i="1" dirty="0">
                <a:latin typeface="+mj-lt"/>
              </a:rPr>
              <a:t>, can we verify that they have properties suitable for quantum network nodes?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Emission spectrum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Coherence time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Single-photon emission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High-fidelity control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360E1B-1AD5-FC2C-AAC5-84FB343B2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5802"/>
              </p:ext>
            </p:extLst>
          </p:nvPr>
        </p:nvGraphicFramePr>
        <p:xfrm>
          <a:off x="6720560" y="2154718"/>
          <a:ext cx="5181410" cy="2722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25575">
                  <a:extLst>
                    <a:ext uri="{9D8B030D-6E8A-4147-A177-3AD203B41FA5}">
                      <a16:colId xmlns:a16="http://schemas.microsoft.com/office/drawing/2014/main" val="526232707"/>
                    </a:ext>
                  </a:extLst>
                </a:gridCol>
                <a:gridCol w="1533462">
                  <a:extLst>
                    <a:ext uri="{9D8B030D-6E8A-4147-A177-3AD203B41FA5}">
                      <a16:colId xmlns:a16="http://schemas.microsoft.com/office/drawing/2014/main" val="1619661354"/>
                    </a:ext>
                  </a:extLst>
                </a:gridCol>
                <a:gridCol w="1131697">
                  <a:extLst>
                    <a:ext uri="{9D8B030D-6E8A-4147-A177-3AD203B41FA5}">
                      <a16:colId xmlns:a16="http://schemas.microsoft.com/office/drawing/2014/main" val="2455966064"/>
                    </a:ext>
                  </a:extLst>
                </a:gridCol>
                <a:gridCol w="1090676">
                  <a:extLst>
                    <a:ext uri="{9D8B030D-6E8A-4147-A177-3AD203B41FA5}">
                      <a16:colId xmlns:a16="http://schemas.microsoft.com/office/drawing/2014/main" val="41510698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Work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err="1"/>
                        <a:t>Wolfowicz</a:t>
                      </a:r>
                      <a:r>
                        <a:rPr lang="en-US" sz="1600" b="0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Ahn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NIST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61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Source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Norstel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Coherent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CMU (4H)</a:t>
                      </a:r>
                    </a:p>
                    <a:p>
                      <a:r>
                        <a:rPr lang="en-US" sz="1600" dirty="0"/>
                        <a:t>Coherent (6H)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Implantation </a:t>
                      </a:r>
                    </a:p>
                    <a:p>
                      <a:r>
                        <a:rPr lang="en-US" sz="1600" b="1" dirty="0"/>
                        <a:t>Energy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190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500 keV</a:t>
                      </a:r>
                    </a:p>
                    <a:p>
                      <a:r>
                        <a:rPr lang="en-US" sz="1600" dirty="0"/>
                        <a:t>190 keV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49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Concentration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~1e8/cm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~7e15/cm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~1e13/cm</a:t>
                      </a:r>
                      <a:r>
                        <a:rPr lang="en-US" sz="16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~1e8/cm</a:t>
                      </a:r>
                      <a:r>
                        <a:rPr lang="en-US" sz="1600" baseline="300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78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Annealing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1400°C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1000°C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7365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5C88448-0CC4-D6CA-19A4-54CCF2FB885B}"/>
              </a:ext>
            </a:extLst>
          </p:cNvPr>
          <p:cNvSpPr txBox="1"/>
          <p:nvPr/>
        </p:nvSpPr>
        <p:spPr>
          <a:xfrm>
            <a:off x="6720560" y="4833406"/>
            <a:ext cx="51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Sample Comparison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98CCFC-C726-808B-F227-CE3FF024C751}"/>
              </a:ext>
            </a:extLst>
          </p:cNvPr>
          <p:cNvSpPr txBox="1"/>
          <p:nvPr/>
        </p:nvSpPr>
        <p:spPr>
          <a:xfrm>
            <a:off x="0" y="5392126"/>
            <a:ext cx="1219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200" b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Practical implementation of quantum network nodes with </a:t>
            </a:r>
            <a:r>
              <a:rPr lang="en-US" sz="2800" b="1" dirty="0" err="1">
                <a:latin typeface="+mj-lt"/>
              </a:rPr>
              <a:t>SiC</a:t>
            </a:r>
            <a:r>
              <a:rPr lang="en-US" sz="2800" b="1" dirty="0">
                <a:latin typeface="+mj-lt"/>
              </a:rPr>
              <a:t> defects requires robust characterization methods and procedures.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12FC51-88C5-1596-E5C9-96AE4BE1E04A}"/>
              </a:ext>
            </a:extLst>
          </p:cNvPr>
          <p:cNvSpPr txBox="1"/>
          <p:nvPr/>
        </p:nvSpPr>
        <p:spPr>
          <a:xfrm>
            <a:off x="37008" y="2943586"/>
            <a:ext cx="63860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b="1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+mj-lt"/>
              </a:rPr>
              <a:t>Variation in samples.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Different manufacturing methods.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Even with the same manufacturing method, some variance is inevitable.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100" b="1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+mj-lt"/>
              </a:rPr>
              <a:t>Investigation of other polytypes.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~250 </a:t>
            </a:r>
            <a:r>
              <a:rPr lang="en-US" b="1" dirty="0" err="1">
                <a:solidFill>
                  <a:prstClr val="black"/>
                </a:solidFill>
                <a:latin typeface="Calibri Light" panose="020F0302020204030204"/>
              </a:rPr>
              <a:t>SiC</a:t>
            </a:r>
            <a:r>
              <a:rPr lang="en-US" b="1" dirty="0">
                <a:solidFill>
                  <a:prstClr val="black"/>
                </a:solidFill>
                <a:latin typeface="Calibri Light" panose="020F0302020204030204"/>
              </a:rPr>
              <a:t> Polytypes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Every polytype has different properties </a:t>
            </a:r>
          </a:p>
        </p:txBody>
      </p:sp>
    </p:spTree>
    <p:extLst>
      <p:ext uri="{BB962C8B-B14F-4D97-AF65-F5344CB8AC3E}">
        <p14:creationId xmlns:p14="http://schemas.microsoft.com/office/powerpoint/2010/main" val="80821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Confocal Microscope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BEC46-3038-46B4-2E1F-6BE87C7EC3BA}"/>
              </a:ext>
            </a:extLst>
          </p:cNvPr>
          <p:cNvSpPr/>
          <p:nvPr/>
        </p:nvSpPr>
        <p:spPr>
          <a:xfrm>
            <a:off x="3681862" y="2613732"/>
            <a:ext cx="73152" cy="779788"/>
          </a:xfrm>
          <a:prstGeom prst="rect">
            <a:avLst/>
          </a:prstGeom>
          <a:solidFill>
            <a:srgbClr val="7F6DB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BFF827-85CB-9CD5-3C40-EA53EF053277}"/>
              </a:ext>
            </a:extLst>
          </p:cNvPr>
          <p:cNvGrpSpPr/>
          <p:nvPr/>
        </p:nvGrpSpPr>
        <p:grpSpPr>
          <a:xfrm>
            <a:off x="3681862" y="1739205"/>
            <a:ext cx="73152" cy="496717"/>
            <a:chOff x="3440939" y="4916330"/>
            <a:chExt cx="164592" cy="694945"/>
          </a:xfrm>
          <a:solidFill>
            <a:srgbClr val="7F6DBE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D38B28-FBC0-AA1C-ED69-7B07F14665EA}"/>
                </a:ext>
              </a:extLst>
            </p:cNvPr>
            <p:cNvSpPr/>
            <p:nvPr/>
          </p:nvSpPr>
          <p:spPr>
            <a:xfrm>
              <a:off x="3440939" y="4916331"/>
              <a:ext cx="164592" cy="6949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5119019B-4EFC-F469-501D-B4BB01BD5C49}"/>
                </a:ext>
              </a:extLst>
            </p:cNvPr>
            <p:cNvSpPr/>
            <p:nvPr/>
          </p:nvSpPr>
          <p:spPr>
            <a:xfrm flipH="1" flipV="1">
              <a:off x="3440939" y="4916330"/>
              <a:ext cx="164592" cy="16748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BCF615-71B1-261C-CC4B-720FCAEDE18E}"/>
              </a:ext>
            </a:extLst>
          </p:cNvPr>
          <p:cNvGrpSpPr/>
          <p:nvPr/>
        </p:nvGrpSpPr>
        <p:grpSpPr>
          <a:xfrm>
            <a:off x="7858892" y="1656909"/>
            <a:ext cx="164592" cy="747178"/>
            <a:chOff x="3440939" y="4916330"/>
            <a:chExt cx="164592" cy="7471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B69B8C-B935-5AE0-02C3-36EAA54BA8DD}"/>
                </a:ext>
              </a:extLst>
            </p:cNvPr>
            <p:cNvSpPr/>
            <p:nvPr/>
          </p:nvSpPr>
          <p:spPr>
            <a:xfrm>
              <a:off x="3440939" y="4916331"/>
              <a:ext cx="164592" cy="74717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95F77CD-A177-8602-43C1-BA5CC3EBB971}"/>
                </a:ext>
              </a:extLst>
            </p:cNvPr>
            <p:cNvSpPr/>
            <p:nvPr/>
          </p:nvSpPr>
          <p:spPr>
            <a:xfrm flipH="1" flipV="1">
              <a:off x="3440939" y="4916330"/>
              <a:ext cx="164592" cy="16748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4083D-BC07-63C9-6A22-369C398C06C5}"/>
              </a:ext>
            </a:extLst>
          </p:cNvPr>
          <p:cNvGrpSpPr/>
          <p:nvPr/>
        </p:nvGrpSpPr>
        <p:grpSpPr>
          <a:xfrm rot="5400000">
            <a:off x="6896150" y="628336"/>
            <a:ext cx="164593" cy="2221739"/>
            <a:chOff x="3440939" y="4916330"/>
            <a:chExt cx="164593" cy="159648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2FA27A-9FFE-682F-1CB9-941A60C9342A}"/>
                </a:ext>
              </a:extLst>
            </p:cNvPr>
            <p:cNvSpPr/>
            <p:nvPr/>
          </p:nvSpPr>
          <p:spPr>
            <a:xfrm>
              <a:off x="3440939" y="4916331"/>
              <a:ext cx="164592" cy="15964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7BBBB93E-983E-7C42-A161-03FB939B6967}"/>
                </a:ext>
              </a:extLst>
            </p:cNvPr>
            <p:cNvSpPr/>
            <p:nvPr/>
          </p:nvSpPr>
          <p:spPr>
            <a:xfrm flipV="1">
              <a:off x="3440940" y="4916330"/>
              <a:ext cx="164592" cy="14280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DDA3F-2156-69C6-3D11-559133FBFAB6}"/>
              </a:ext>
            </a:extLst>
          </p:cNvPr>
          <p:cNvGrpSpPr/>
          <p:nvPr/>
        </p:nvGrpSpPr>
        <p:grpSpPr>
          <a:xfrm>
            <a:off x="5702985" y="1628163"/>
            <a:ext cx="164592" cy="1603033"/>
            <a:chOff x="3440939" y="4909780"/>
            <a:chExt cx="164592" cy="160303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8C9B67-8B93-D246-5C20-33D3C7CA32F0}"/>
                </a:ext>
              </a:extLst>
            </p:cNvPr>
            <p:cNvSpPr/>
            <p:nvPr/>
          </p:nvSpPr>
          <p:spPr>
            <a:xfrm>
              <a:off x="3440939" y="4916331"/>
              <a:ext cx="164592" cy="15964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ADC11871-CC71-75B8-EDA2-8E6861E8C51C}"/>
                </a:ext>
              </a:extLst>
            </p:cNvPr>
            <p:cNvSpPr/>
            <p:nvPr/>
          </p:nvSpPr>
          <p:spPr>
            <a:xfrm flipV="1">
              <a:off x="3440939" y="4909780"/>
              <a:ext cx="164592" cy="16748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1020A-DAEF-EEA3-CF4B-C529580C6C0C}"/>
              </a:ext>
            </a:extLst>
          </p:cNvPr>
          <p:cNvGrpSpPr/>
          <p:nvPr/>
        </p:nvGrpSpPr>
        <p:grpSpPr>
          <a:xfrm>
            <a:off x="5404385" y="2915252"/>
            <a:ext cx="748284" cy="980902"/>
            <a:chOff x="3502152" y="4357118"/>
            <a:chExt cx="748284" cy="98090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D468993-47C5-6D91-1DE8-72E34BB11241}"/>
                </a:ext>
              </a:extLst>
            </p:cNvPr>
            <p:cNvSpPr/>
            <p:nvPr/>
          </p:nvSpPr>
          <p:spPr>
            <a:xfrm>
              <a:off x="3502152" y="4521710"/>
              <a:ext cx="748284" cy="81631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latin typeface="+mj-lt"/>
                </a:rPr>
                <a:t>UV</a:t>
              </a:r>
            </a:p>
            <a:p>
              <a:pPr algn="ctr"/>
              <a:r>
                <a:rPr lang="en-US" sz="1300" dirty="0">
                  <a:latin typeface="+mj-lt"/>
                </a:rPr>
                <a:t>365nm</a:t>
              </a:r>
            </a:p>
          </p:txBody>
        </p:sp>
        <p:sp>
          <p:nvSpPr>
            <p:cNvPr id="23" name="Flowchart: Terminator 22">
              <a:extLst>
                <a:ext uri="{FF2B5EF4-FFF2-40B4-BE49-F238E27FC236}">
                  <a16:creationId xmlns:a16="http://schemas.microsoft.com/office/drawing/2014/main" id="{412A45DE-F4BF-A1E6-07F0-543CF15F990B}"/>
                </a:ext>
              </a:extLst>
            </p:cNvPr>
            <p:cNvSpPr/>
            <p:nvPr/>
          </p:nvSpPr>
          <p:spPr>
            <a:xfrm>
              <a:off x="3660901" y="4357118"/>
              <a:ext cx="438406" cy="164592"/>
            </a:xfrm>
            <a:prstGeom prst="flowChartTermina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254EB2-E9C0-076F-7894-5F61C35791AD}"/>
              </a:ext>
            </a:extLst>
          </p:cNvPr>
          <p:cNvSpPr/>
          <p:nvPr/>
        </p:nvSpPr>
        <p:spPr>
          <a:xfrm>
            <a:off x="3323363" y="3864399"/>
            <a:ext cx="748284" cy="8163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0AF08D-C897-9A31-7ADC-1A919AC03FF3}"/>
              </a:ext>
            </a:extLst>
          </p:cNvPr>
          <p:cNvGrpSpPr/>
          <p:nvPr/>
        </p:nvGrpSpPr>
        <p:grpSpPr>
          <a:xfrm>
            <a:off x="3316505" y="5016543"/>
            <a:ext cx="1018032" cy="576072"/>
            <a:chOff x="838200" y="5650992"/>
            <a:chExt cx="1018032" cy="57607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993AA-E939-8B6F-BCA8-AC4DD012CA1D}"/>
                </a:ext>
              </a:extLst>
            </p:cNvPr>
            <p:cNvSpPr/>
            <p:nvPr/>
          </p:nvSpPr>
          <p:spPr>
            <a:xfrm>
              <a:off x="838200" y="5650992"/>
              <a:ext cx="1018032" cy="576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DE105C-7319-C734-1242-68E682202C96}"/>
                </a:ext>
              </a:extLst>
            </p:cNvPr>
            <p:cNvSpPr/>
            <p:nvPr/>
          </p:nvSpPr>
          <p:spPr>
            <a:xfrm>
              <a:off x="1018435" y="5691028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F6486D5-4BA1-C00A-A8FF-1A9209FA3B28}"/>
                </a:ext>
              </a:extLst>
            </p:cNvPr>
            <p:cNvSpPr/>
            <p:nvPr/>
          </p:nvSpPr>
          <p:spPr>
            <a:xfrm>
              <a:off x="1147572" y="5691028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D708339-79BA-D3F9-DD6A-77175CCE3CD0}"/>
                </a:ext>
              </a:extLst>
            </p:cNvPr>
            <p:cNvSpPr/>
            <p:nvPr/>
          </p:nvSpPr>
          <p:spPr>
            <a:xfrm>
              <a:off x="1276709" y="5691028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1DC316-C608-3749-A230-DDF637A11C46}"/>
                </a:ext>
              </a:extLst>
            </p:cNvPr>
            <p:cNvSpPr/>
            <p:nvPr/>
          </p:nvSpPr>
          <p:spPr>
            <a:xfrm>
              <a:off x="1405846" y="5691028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4E595E-E548-06F2-8730-B914D8E580A1}"/>
                </a:ext>
              </a:extLst>
            </p:cNvPr>
            <p:cNvSpPr/>
            <p:nvPr/>
          </p:nvSpPr>
          <p:spPr>
            <a:xfrm>
              <a:off x="1018435" y="6126480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1652E1-5190-C5AA-1B45-47E4416D28BA}"/>
                </a:ext>
              </a:extLst>
            </p:cNvPr>
            <p:cNvSpPr/>
            <p:nvPr/>
          </p:nvSpPr>
          <p:spPr>
            <a:xfrm>
              <a:off x="1147572" y="6126480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8EE141D-74CE-6566-0D8C-AA9D7322952D}"/>
                </a:ext>
              </a:extLst>
            </p:cNvPr>
            <p:cNvSpPr/>
            <p:nvPr/>
          </p:nvSpPr>
          <p:spPr>
            <a:xfrm>
              <a:off x="1276709" y="6126480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78F8CF4-E3F4-D7B9-AC24-CA790B840173}"/>
                </a:ext>
              </a:extLst>
            </p:cNvPr>
            <p:cNvSpPr/>
            <p:nvPr/>
          </p:nvSpPr>
          <p:spPr>
            <a:xfrm>
              <a:off x="1405846" y="6126480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05A130-A175-3551-EE81-60354FA9D1F6}"/>
                </a:ext>
              </a:extLst>
            </p:cNvPr>
            <p:cNvSpPr/>
            <p:nvPr/>
          </p:nvSpPr>
          <p:spPr>
            <a:xfrm>
              <a:off x="1631039" y="5715126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06C129C-36CA-EA4B-DC5D-C88AC7DB1862}"/>
                </a:ext>
              </a:extLst>
            </p:cNvPr>
            <p:cNvSpPr/>
            <p:nvPr/>
          </p:nvSpPr>
          <p:spPr>
            <a:xfrm>
              <a:off x="1631039" y="5811264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CC2D172-7934-3732-DDC6-6CE37AC844E2}"/>
                </a:ext>
              </a:extLst>
            </p:cNvPr>
            <p:cNvSpPr/>
            <p:nvPr/>
          </p:nvSpPr>
          <p:spPr>
            <a:xfrm>
              <a:off x="1631039" y="5907402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D2913D9-F252-611D-2C38-C96BEF4B6F34}"/>
                </a:ext>
              </a:extLst>
            </p:cNvPr>
            <p:cNvSpPr/>
            <p:nvPr/>
          </p:nvSpPr>
          <p:spPr>
            <a:xfrm>
              <a:off x="1631039" y="6003225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CED7C60-1904-EE61-DA51-1FC2456A59B5}"/>
                </a:ext>
              </a:extLst>
            </p:cNvPr>
            <p:cNvSpPr/>
            <p:nvPr/>
          </p:nvSpPr>
          <p:spPr>
            <a:xfrm>
              <a:off x="1630299" y="6099048"/>
              <a:ext cx="64008" cy="64008"/>
            </a:xfrm>
            <a:prstGeom prst="ellipse">
              <a:avLst/>
            </a:prstGeom>
            <a:solidFill>
              <a:srgbClr val="FFC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CECCDC0-5F2B-8F65-C75A-E73880374AE9}"/>
              </a:ext>
            </a:extLst>
          </p:cNvPr>
          <p:cNvSpPr txBox="1"/>
          <p:nvPr/>
        </p:nvSpPr>
        <p:spPr>
          <a:xfrm>
            <a:off x="3193347" y="5588424"/>
            <a:ext cx="138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Swabian </a:t>
            </a:r>
          </a:p>
          <a:p>
            <a:pPr algn="ctr"/>
            <a:r>
              <a:rPr lang="en-US" b="1" dirty="0">
                <a:latin typeface="+mj-lt"/>
              </a:rPr>
              <a:t>Time Tagger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C8D6FFDB-E99E-668E-D6BA-E3C2B9BEF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" t="26000" r="1949" b="24924"/>
          <a:stretch/>
        </p:blipFill>
        <p:spPr bwMode="auto">
          <a:xfrm>
            <a:off x="7279016" y="3758611"/>
            <a:ext cx="1640112" cy="83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9062579-FC2E-F50F-0ED3-CA87FF9BC397}"/>
              </a:ext>
            </a:extLst>
          </p:cNvPr>
          <p:cNvSpPr/>
          <p:nvPr/>
        </p:nvSpPr>
        <p:spPr>
          <a:xfrm rot="811157">
            <a:off x="7493409" y="3149274"/>
            <a:ext cx="1018032" cy="1013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isometricOffAxis2Top">
              <a:rot lat="18493524" lon="3086276" rev="1888640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32086F-D6C1-E2AA-0F25-9916F3E188BE}"/>
              </a:ext>
            </a:extLst>
          </p:cNvPr>
          <p:cNvSpPr/>
          <p:nvPr/>
        </p:nvSpPr>
        <p:spPr>
          <a:xfrm>
            <a:off x="7767869" y="3532676"/>
            <a:ext cx="68247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B0E774-FAC5-ACD9-A049-100E18F3EF07}"/>
              </a:ext>
            </a:extLst>
          </p:cNvPr>
          <p:cNvSpPr/>
          <p:nvPr/>
        </p:nvSpPr>
        <p:spPr>
          <a:xfrm>
            <a:off x="7840008" y="3532676"/>
            <a:ext cx="68247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26A586-50AC-9585-587F-1DE21A447E8F}"/>
              </a:ext>
            </a:extLst>
          </p:cNvPr>
          <p:cNvSpPr/>
          <p:nvPr/>
        </p:nvSpPr>
        <p:spPr>
          <a:xfrm>
            <a:off x="7908255" y="3532676"/>
            <a:ext cx="68247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7A5167-7D6F-EB5D-C6F4-8CF09FBAFFFD}"/>
              </a:ext>
            </a:extLst>
          </p:cNvPr>
          <p:cNvCxnSpPr>
            <a:cxnSpLocks/>
          </p:cNvCxnSpPr>
          <p:nvPr/>
        </p:nvCxnSpPr>
        <p:spPr>
          <a:xfrm>
            <a:off x="7996515" y="3555535"/>
            <a:ext cx="330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5C4854-E109-AC69-8380-FB72E81D85E6}"/>
              </a:ext>
            </a:extLst>
          </p:cNvPr>
          <p:cNvCxnSpPr>
            <a:cxnSpLocks/>
          </p:cNvCxnSpPr>
          <p:nvPr/>
        </p:nvCxnSpPr>
        <p:spPr>
          <a:xfrm flipH="1">
            <a:off x="7748506" y="3555535"/>
            <a:ext cx="578412" cy="6897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8B84F2-3F48-461C-D6DA-EA422C15016E}"/>
              </a:ext>
            </a:extLst>
          </p:cNvPr>
          <p:cNvCxnSpPr>
            <a:cxnSpLocks/>
          </p:cNvCxnSpPr>
          <p:nvPr/>
        </p:nvCxnSpPr>
        <p:spPr>
          <a:xfrm>
            <a:off x="7760473" y="3625085"/>
            <a:ext cx="566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EBF097-7021-C888-26AA-D678787C97C4}"/>
              </a:ext>
            </a:extLst>
          </p:cNvPr>
          <p:cNvCxnSpPr>
            <a:cxnSpLocks/>
          </p:cNvCxnSpPr>
          <p:nvPr/>
        </p:nvCxnSpPr>
        <p:spPr>
          <a:xfrm flipH="1">
            <a:off x="7736539" y="3630289"/>
            <a:ext cx="578412" cy="6897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B40EB0-084E-8411-F323-870C43EF2E80}"/>
              </a:ext>
            </a:extLst>
          </p:cNvPr>
          <p:cNvCxnSpPr>
            <a:cxnSpLocks/>
          </p:cNvCxnSpPr>
          <p:nvPr/>
        </p:nvCxnSpPr>
        <p:spPr>
          <a:xfrm>
            <a:off x="7748506" y="3699839"/>
            <a:ext cx="5664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5D53FD91-BBA0-9A9D-5B30-E79A9494CC41}"/>
              </a:ext>
            </a:extLst>
          </p:cNvPr>
          <p:cNvSpPr/>
          <p:nvPr/>
        </p:nvSpPr>
        <p:spPr>
          <a:xfrm flipV="1">
            <a:off x="7858892" y="3199512"/>
            <a:ext cx="164592" cy="347472"/>
          </a:xfrm>
          <a:prstGeom prst="triangl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E8C54168-4B17-E0B9-47A5-47521AE2AF89}"/>
              </a:ext>
            </a:extLst>
          </p:cNvPr>
          <p:cNvSpPr/>
          <p:nvPr/>
        </p:nvSpPr>
        <p:spPr>
          <a:xfrm flipV="1">
            <a:off x="7783351" y="3046660"/>
            <a:ext cx="329184" cy="146303"/>
          </a:xfrm>
          <a:prstGeom prst="trapezoid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4CC43C6-F4EF-F912-FCAD-CF554B878771}"/>
              </a:ext>
            </a:extLst>
          </p:cNvPr>
          <p:cNvSpPr/>
          <p:nvPr/>
        </p:nvSpPr>
        <p:spPr>
          <a:xfrm flipV="1">
            <a:off x="7904363" y="3198166"/>
            <a:ext cx="73152" cy="347472"/>
          </a:xfrm>
          <a:prstGeom prst="triangle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AEC69D-3BA9-791E-30A8-B7C1558ADFFD}"/>
              </a:ext>
            </a:extLst>
          </p:cNvPr>
          <p:cNvSpPr/>
          <p:nvPr/>
        </p:nvSpPr>
        <p:spPr>
          <a:xfrm>
            <a:off x="7899948" y="1698067"/>
            <a:ext cx="73152" cy="729075"/>
          </a:xfrm>
          <a:prstGeom prst="rect">
            <a:avLst/>
          </a:prstGeom>
          <a:solidFill>
            <a:srgbClr val="7F6D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F86C683-450E-1E16-92A2-52D8C45919B2}"/>
              </a:ext>
            </a:extLst>
          </p:cNvPr>
          <p:cNvSpPr/>
          <p:nvPr/>
        </p:nvSpPr>
        <p:spPr>
          <a:xfrm>
            <a:off x="7715174" y="2401198"/>
            <a:ext cx="465538" cy="655784"/>
          </a:xfrm>
          <a:prstGeom prst="round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80C795-57F7-7466-5BB3-78C9E1B7BAD0}"/>
              </a:ext>
            </a:extLst>
          </p:cNvPr>
          <p:cNvSpPr/>
          <p:nvPr/>
        </p:nvSpPr>
        <p:spPr>
          <a:xfrm rot="5400000">
            <a:off x="5766287" y="-410271"/>
            <a:ext cx="73151" cy="4288530"/>
          </a:xfrm>
          <a:prstGeom prst="rect">
            <a:avLst/>
          </a:prstGeom>
          <a:solidFill>
            <a:srgbClr val="7F6D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893F1D5-C58F-7DC2-4F23-0E0602CD75EB}"/>
              </a:ext>
            </a:extLst>
          </p:cNvPr>
          <p:cNvSpPr/>
          <p:nvPr/>
        </p:nvSpPr>
        <p:spPr>
          <a:xfrm rot="13500000">
            <a:off x="7664621" y="1656368"/>
            <a:ext cx="576072" cy="822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B7E6979-4E95-E638-6AB1-C599448967A4}"/>
              </a:ext>
            </a:extLst>
          </p:cNvPr>
          <p:cNvSpPr/>
          <p:nvPr/>
        </p:nvSpPr>
        <p:spPr>
          <a:xfrm rot="8100000">
            <a:off x="5490490" y="1662465"/>
            <a:ext cx="576072" cy="82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68F8037-06DB-E8FA-B372-1585C03BDD08}"/>
              </a:ext>
            </a:extLst>
          </p:cNvPr>
          <p:cNvSpPr/>
          <p:nvPr/>
        </p:nvSpPr>
        <p:spPr>
          <a:xfrm rot="8100000">
            <a:off x="3409469" y="1670191"/>
            <a:ext cx="576072" cy="8229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4" descr="Kinesis® K-Cube™ Brushed DC Servo Motor Controller">
            <a:extLst>
              <a:ext uri="{FF2B5EF4-FFF2-40B4-BE49-F238E27FC236}">
                <a16:creationId xmlns:a16="http://schemas.microsoft.com/office/drawing/2014/main" id="{0F375E13-6C60-1D2F-1EBB-677011AB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55" y="4752607"/>
            <a:ext cx="1487768" cy="8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DB61CAE-C001-B4D3-4F7A-699AD192BC9B}"/>
              </a:ext>
            </a:extLst>
          </p:cNvPr>
          <p:cNvSpPr/>
          <p:nvPr/>
        </p:nvSpPr>
        <p:spPr>
          <a:xfrm>
            <a:off x="3500563" y="4686942"/>
            <a:ext cx="173130" cy="409575"/>
          </a:xfrm>
          <a:custGeom>
            <a:avLst/>
            <a:gdLst>
              <a:gd name="connsiteX0" fmla="*/ 173130 w 173130"/>
              <a:gd name="connsiteY0" fmla="*/ 0 h 448859"/>
              <a:gd name="connsiteX1" fmla="*/ 1680 w 173130"/>
              <a:gd name="connsiteY1" fmla="*/ 133350 h 448859"/>
              <a:gd name="connsiteX2" fmla="*/ 82642 w 173130"/>
              <a:gd name="connsiteY2" fmla="*/ 257175 h 448859"/>
              <a:gd name="connsiteX3" fmla="*/ 30255 w 173130"/>
              <a:gd name="connsiteY3" fmla="*/ 433387 h 448859"/>
              <a:gd name="connsiteX4" fmla="*/ 30255 w 173130"/>
              <a:gd name="connsiteY4" fmla="*/ 428625 h 44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130" h="448859">
                <a:moveTo>
                  <a:pt x="173130" y="0"/>
                </a:moveTo>
                <a:cubicBezTo>
                  <a:pt x="94945" y="45244"/>
                  <a:pt x="16761" y="90488"/>
                  <a:pt x="1680" y="133350"/>
                </a:cubicBezTo>
                <a:cubicBezTo>
                  <a:pt x="-13401" y="176212"/>
                  <a:pt x="77879" y="207169"/>
                  <a:pt x="82642" y="257175"/>
                </a:cubicBezTo>
                <a:cubicBezTo>
                  <a:pt x="87404" y="307181"/>
                  <a:pt x="38986" y="404812"/>
                  <a:pt x="30255" y="433387"/>
                </a:cubicBezTo>
                <a:cubicBezTo>
                  <a:pt x="21524" y="461962"/>
                  <a:pt x="25889" y="445293"/>
                  <a:pt x="30255" y="42862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017AD0-B56E-A485-9806-429746626AAB}"/>
              </a:ext>
            </a:extLst>
          </p:cNvPr>
          <p:cNvSpPr/>
          <p:nvPr/>
        </p:nvSpPr>
        <p:spPr>
          <a:xfrm>
            <a:off x="7554923" y="4335260"/>
            <a:ext cx="1130751" cy="1427829"/>
          </a:xfrm>
          <a:custGeom>
            <a:avLst/>
            <a:gdLst>
              <a:gd name="connsiteX0" fmla="*/ 233936 w 1130751"/>
              <a:gd name="connsiteY0" fmla="*/ 0 h 1427829"/>
              <a:gd name="connsiteX1" fmla="*/ 49297 w 1130751"/>
              <a:gd name="connsiteY1" fmla="*/ 483577 h 1427829"/>
              <a:gd name="connsiteX2" fmla="*/ 31713 w 1130751"/>
              <a:gd name="connsiteY2" fmla="*/ 1178169 h 1427829"/>
              <a:gd name="connsiteX3" fmla="*/ 436159 w 1130751"/>
              <a:gd name="connsiteY3" fmla="*/ 1415561 h 1427829"/>
              <a:gd name="connsiteX4" fmla="*/ 805436 w 1130751"/>
              <a:gd name="connsiteY4" fmla="*/ 1336430 h 1427829"/>
              <a:gd name="connsiteX5" fmla="*/ 1130751 w 1130751"/>
              <a:gd name="connsiteY5" fmla="*/ 852853 h 142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0751" h="1427829">
                <a:moveTo>
                  <a:pt x="233936" y="0"/>
                </a:moveTo>
                <a:cubicBezTo>
                  <a:pt x="158468" y="143608"/>
                  <a:pt x="83001" y="287216"/>
                  <a:pt x="49297" y="483577"/>
                </a:cubicBezTo>
                <a:cubicBezTo>
                  <a:pt x="15593" y="679938"/>
                  <a:pt x="-32764" y="1022838"/>
                  <a:pt x="31713" y="1178169"/>
                </a:cubicBezTo>
                <a:cubicBezTo>
                  <a:pt x="96190" y="1333500"/>
                  <a:pt x="307205" y="1389184"/>
                  <a:pt x="436159" y="1415561"/>
                </a:cubicBezTo>
                <a:cubicBezTo>
                  <a:pt x="565113" y="1441938"/>
                  <a:pt x="689671" y="1430215"/>
                  <a:pt x="805436" y="1336430"/>
                </a:cubicBezTo>
                <a:cubicBezTo>
                  <a:pt x="921201" y="1242645"/>
                  <a:pt x="1025976" y="1047749"/>
                  <a:pt x="1130751" y="852853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8222D4B-924E-72A1-85A2-7848F75819DD}"/>
              </a:ext>
            </a:extLst>
          </p:cNvPr>
          <p:cNvSpPr/>
          <p:nvPr/>
        </p:nvSpPr>
        <p:spPr>
          <a:xfrm>
            <a:off x="7702338" y="4335260"/>
            <a:ext cx="658021" cy="1192285"/>
          </a:xfrm>
          <a:custGeom>
            <a:avLst/>
            <a:gdLst>
              <a:gd name="connsiteX0" fmla="*/ 183236 w 658021"/>
              <a:gd name="connsiteY0" fmla="*/ 0 h 1192285"/>
              <a:gd name="connsiteX1" fmla="*/ 33767 w 658021"/>
              <a:gd name="connsiteY1" fmla="*/ 597877 h 1192285"/>
              <a:gd name="connsiteX2" fmla="*/ 33767 w 658021"/>
              <a:gd name="connsiteY2" fmla="*/ 1011115 h 1192285"/>
              <a:gd name="connsiteX3" fmla="*/ 403044 w 658021"/>
              <a:gd name="connsiteY3" fmla="*/ 1186961 h 1192285"/>
              <a:gd name="connsiteX4" fmla="*/ 658021 w 658021"/>
              <a:gd name="connsiteY4" fmla="*/ 826477 h 119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021" h="1192285">
                <a:moveTo>
                  <a:pt x="183236" y="0"/>
                </a:moveTo>
                <a:cubicBezTo>
                  <a:pt x="120957" y="214679"/>
                  <a:pt x="58678" y="429358"/>
                  <a:pt x="33767" y="597877"/>
                </a:cubicBezTo>
                <a:cubicBezTo>
                  <a:pt x="8856" y="766396"/>
                  <a:pt x="-27779" y="912934"/>
                  <a:pt x="33767" y="1011115"/>
                </a:cubicBezTo>
                <a:cubicBezTo>
                  <a:pt x="95313" y="1109296"/>
                  <a:pt x="299002" y="1217734"/>
                  <a:pt x="403044" y="1186961"/>
                </a:cubicBezTo>
                <a:cubicBezTo>
                  <a:pt x="507086" y="1156188"/>
                  <a:pt x="582553" y="991332"/>
                  <a:pt x="658021" y="82647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1EDB33E-B542-92C1-D66D-43639CE07FA2}"/>
              </a:ext>
            </a:extLst>
          </p:cNvPr>
          <p:cNvSpPr/>
          <p:nvPr/>
        </p:nvSpPr>
        <p:spPr>
          <a:xfrm>
            <a:off x="7858232" y="4361637"/>
            <a:ext cx="203188" cy="888177"/>
          </a:xfrm>
          <a:custGeom>
            <a:avLst/>
            <a:gdLst>
              <a:gd name="connsiteX0" fmla="*/ 115265 w 203188"/>
              <a:gd name="connsiteY0" fmla="*/ 0 h 888177"/>
              <a:gd name="connsiteX1" fmla="*/ 36135 w 203188"/>
              <a:gd name="connsiteY1" fmla="*/ 334107 h 888177"/>
              <a:gd name="connsiteX2" fmla="*/ 965 w 203188"/>
              <a:gd name="connsiteY2" fmla="*/ 685800 h 888177"/>
              <a:gd name="connsiteX3" fmla="*/ 71304 w 203188"/>
              <a:gd name="connsiteY3" fmla="*/ 888023 h 888177"/>
              <a:gd name="connsiteX4" fmla="*/ 203188 w 203188"/>
              <a:gd name="connsiteY4" fmla="*/ 712176 h 88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88" h="888177">
                <a:moveTo>
                  <a:pt x="115265" y="0"/>
                </a:moveTo>
                <a:cubicBezTo>
                  <a:pt x="85225" y="109903"/>
                  <a:pt x="55185" y="219807"/>
                  <a:pt x="36135" y="334107"/>
                </a:cubicBezTo>
                <a:cubicBezTo>
                  <a:pt x="17085" y="448407"/>
                  <a:pt x="-4897" y="593481"/>
                  <a:pt x="965" y="685800"/>
                </a:cubicBezTo>
                <a:cubicBezTo>
                  <a:pt x="6827" y="778119"/>
                  <a:pt x="37600" y="883627"/>
                  <a:pt x="71304" y="888023"/>
                </a:cubicBezTo>
                <a:cubicBezTo>
                  <a:pt x="105008" y="892419"/>
                  <a:pt x="154098" y="802297"/>
                  <a:pt x="203188" y="71217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6CE523-0ABA-4848-ADC7-1CCC99DB6D02}"/>
              </a:ext>
            </a:extLst>
          </p:cNvPr>
          <p:cNvSpPr txBox="1"/>
          <p:nvPr/>
        </p:nvSpPr>
        <p:spPr>
          <a:xfrm>
            <a:off x="8993937" y="4684614"/>
            <a:ext cx="138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Piezo Controller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91505B-C281-043C-4224-BB3809375CDC}"/>
              </a:ext>
            </a:extLst>
          </p:cNvPr>
          <p:cNvSpPr txBox="1"/>
          <p:nvPr/>
        </p:nvSpPr>
        <p:spPr>
          <a:xfrm>
            <a:off x="8799542" y="3854220"/>
            <a:ext cx="1576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3-Axis Flexure Stage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DDB829-6472-358B-1712-FB33B4732D1B}"/>
              </a:ext>
            </a:extLst>
          </p:cNvPr>
          <p:cNvSpPr txBox="1"/>
          <p:nvPr/>
        </p:nvSpPr>
        <p:spPr>
          <a:xfrm>
            <a:off x="8608021" y="3373248"/>
            <a:ext cx="157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V-</a:t>
            </a:r>
            <a:r>
              <a:rPr lang="en-US" b="1" dirty="0" err="1">
                <a:latin typeface="+mj-lt"/>
              </a:rPr>
              <a:t>SiC</a:t>
            </a:r>
            <a:r>
              <a:rPr lang="en-US" b="1" dirty="0">
                <a:latin typeface="+mj-lt"/>
              </a:rPr>
              <a:t> Sample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35FAD4A-C03C-8AF1-5162-6DDAD07578FB}"/>
              </a:ext>
            </a:extLst>
          </p:cNvPr>
          <p:cNvSpPr txBox="1"/>
          <p:nvPr/>
        </p:nvSpPr>
        <p:spPr>
          <a:xfrm>
            <a:off x="8056979" y="2436274"/>
            <a:ext cx="1576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Nikon Objective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26115C8-9D7D-F1CB-E3B2-2ABBD32A9474}"/>
              </a:ext>
            </a:extLst>
          </p:cNvPr>
          <p:cNvSpPr txBox="1"/>
          <p:nvPr/>
        </p:nvSpPr>
        <p:spPr>
          <a:xfrm>
            <a:off x="7157089" y="2581207"/>
            <a:ext cx="15760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100x</a:t>
            </a:r>
          </a:p>
        </p:txBody>
      </p:sp>
      <p:pic>
        <p:nvPicPr>
          <p:cNvPr id="70" name="Graphic 69" descr="Laptop outline">
            <a:extLst>
              <a:ext uri="{FF2B5EF4-FFF2-40B4-BE49-F238E27FC236}">
                <a16:creationId xmlns:a16="http://schemas.microsoft.com/office/drawing/2014/main" id="{65A0FCD7-0737-16A6-2295-BE9FDD1B2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1001" y="5466080"/>
            <a:ext cx="914400" cy="9144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8821AD4-5017-9539-14C7-D9F64F038DB7}"/>
              </a:ext>
            </a:extLst>
          </p:cNvPr>
          <p:cNvSpPr txBox="1"/>
          <p:nvPr/>
        </p:nvSpPr>
        <p:spPr>
          <a:xfrm>
            <a:off x="5427397" y="6194607"/>
            <a:ext cx="1381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Python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2E3768E-B115-6653-5AE6-078AE6ED0A32}"/>
              </a:ext>
            </a:extLst>
          </p:cNvPr>
          <p:cNvSpPr/>
          <p:nvPr/>
        </p:nvSpPr>
        <p:spPr>
          <a:xfrm>
            <a:off x="4352847" y="5282621"/>
            <a:ext cx="1354965" cy="900466"/>
          </a:xfrm>
          <a:custGeom>
            <a:avLst/>
            <a:gdLst>
              <a:gd name="connsiteX0" fmla="*/ 0 w 1381125"/>
              <a:gd name="connsiteY0" fmla="*/ 61497 h 1604547"/>
              <a:gd name="connsiteX1" fmla="*/ 619125 w 1381125"/>
              <a:gd name="connsiteY1" fmla="*/ 51972 h 1604547"/>
              <a:gd name="connsiteX2" fmla="*/ 1057275 w 1381125"/>
              <a:gd name="connsiteY2" fmla="*/ 623472 h 1604547"/>
              <a:gd name="connsiteX3" fmla="*/ 790575 w 1381125"/>
              <a:gd name="connsiteY3" fmla="*/ 1185447 h 1604547"/>
              <a:gd name="connsiteX4" fmla="*/ 1381125 w 1381125"/>
              <a:gd name="connsiteY4" fmla="*/ 1604547 h 16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125" h="1604547">
                <a:moveTo>
                  <a:pt x="0" y="61497"/>
                </a:moveTo>
                <a:cubicBezTo>
                  <a:pt x="221456" y="9903"/>
                  <a:pt x="442913" y="-41690"/>
                  <a:pt x="619125" y="51972"/>
                </a:cubicBezTo>
                <a:cubicBezTo>
                  <a:pt x="795337" y="145634"/>
                  <a:pt x="1028700" y="434560"/>
                  <a:pt x="1057275" y="623472"/>
                </a:cubicBezTo>
                <a:cubicBezTo>
                  <a:pt x="1085850" y="812385"/>
                  <a:pt x="736600" y="1021935"/>
                  <a:pt x="790575" y="1185447"/>
                </a:cubicBezTo>
                <a:cubicBezTo>
                  <a:pt x="844550" y="1348959"/>
                  <a:pt x="1112837" y="1476753"/>
                  <a:pt x="1381125" y="160454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77F1ED5-310C-773E-B330-797F0660F537}"/>
              </a:ext>
            </a:extLst>
          </p:cNvPr>
          <p:cNvSpPr/>
          <p:nvPr/>
        </p:nvSpPr>
        <p:spPr>
          <a:xfrm>
            <a:off x="6469812" y="5525862"/>
            <a:ext cx="3162797" cy="628709"/>
          </a:xfrm>
          <a:custGeom>
            <a:avLst/>
            <a:gdLst>
              <a:gd name="connsiteX0" fmla="*/ 2819400 w 3162797"/>
              <a:gd name="connsiteY0" fmla="*/ 0 h 628709"/>
              <a:gd name="connsiteX1" fmla="*/ 3162300 w 3162797"/>
              <a:gd name="connsiteY1" fmla="*/ 228600 h 628709"/>
              <a:gd name="connsiteX2" fmla="*/ 2752725 w 3162797"/>
              <a:gd name="connsiteY2" fmla="*/ 533400 h 628709"/>
              <a:gd name="connsiteX3" fmla="*/ 1847850 w 3162797"/>
              <a:gd name="connsiteY3" fmla="*/ 628650 h 628709"/>
              <a:gd name="connsiteX4" fmla="*/ 742950 w 3162797"/>
              <a:gd name="connsiteY4" fmla="*/ 523875 h 628709"/>
              <a:gd name="connsiteX5" fmla="*/ 0 w 3162797"/>
              <a:gd name="connsiteY5" fmla="*/ 609600 h 62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2797" h="628709">
                <a:moveTo>
                  <a:pt x="2819400" y="0"/>
                </a:moveTo>
                <a:cubicBezTo>
                  <a:pt x="2996406" y="69850"/>
                  <a:pt x="3173412" y="139700"/>
                  <a:pt x="3162300" y="228600"/>
                </a:cubicBezTo>
                <a:cubicBezTo>
                  <a:pt x="3151188" y="317500"/>
                  <a:pt x="2971800" y="466725"/>
                  <a:pt x="2752725" y="533400"/>
                </a:cubicBezTo>
                <a:cubicBezTo>
                  <a:pt x="2533650" y="600075"/>
                  <a:pt x="2182812" y="630237"/>
                  <a:pt x="1847850" y="628650"/>
                </a:cubicBezTo>
                <a:cubicBezTo>
                  <a:pt x="1512888" y="627063"/>
                  <a:pt x="1050925" y="527050"/>
                  <a:pt x="742950" y="523875"/>
                </a:cubicBezTo>
                <a:cubicBezTo>
                  <a:pt x="434975" y="520700"/>
                  <a:pt x="217487" y="565150"/>
                  <a:pt x="0" y="60960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824BA3-570A-004D-4286-11DA0F305C98}"/>
              </a:ext>
            </a:extLst>
          </p:cNvPr>
          <p:cNvSpPr txBox="1"/>
          <p:nvPr/>
        </p:nvSpPr>
        <p:spPr>
          <a:xfrm>
            <a:off x="5046586" y="1120807"/>
            <a:ext cx="157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Dichroic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860BDEF-419F-DCC8-C992-ED5112115838}"/>
              </a:ext>
            </a:extLst>
          </p:cNvPr>
          <p:cNvGrpSpPr/>
          <p:nvPr/>
        </p:nvGrpSpPr>
        <p:grpSpPr>
          <a:xfrm>
            <a:off x="3529982" y="2242155"/>
            <a:ext cx="380311" cy="385059"/>
            <a:chOff x="1568207" y="2050638"/>
            <a:chExt cx="380311" cy="385059"/>
          </a:xfrm>
        </p:grpSpPr>
        <p:pic>
          <p:nvPicPr>
            <p:cNvPr id="76" name="Picture 8">
              <a:extLst>
                <a:ext uri="{FF2B5EF4-FFF2-40B4-BE49-F238E27FC236}">
                  <a16:creationId xmlns:a16="http://schemas.microsoft.com/office/drawing/2014/main" id="{FBA8783E-3C9C-12E6-75AC-766294AB7A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2" t="16311" r="28690" b="18000"/>
            <a:stretch/>
          </p:blipFill>
          <p:spPr bwMode="auto">
            <a:xfrm>
              <a:off x="1568207" y="2050638"/>
              <a:ext cx="380311" cy="38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C228671-1F3E-6FA5-D986-DA346A75806E}"/>
                </a:ext>
              </a:extLst>
            </p:cNvPr>
            <p:cNvSpPr/>
            <p:nvPr/>
          </p:nvSpPr>
          <p:spPr>
            <a:xfrm>
              <a:off x="1568207" y="2050638"/>
              <a:ext cx="380311" cy="385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AF16809-61F3-9AF9-B959-844D4CC16AFE}"/>
              </a:ext>
            </a:extLst>
          </p:cNvPr>
          <p:cNvSpPr txBox="1"/>
          <p:nvPr/>
        </p:nvSpPr>
        <p:spPr>
          <a:xfrm>
            <a:off x="2157363" y="2088779"/>
            <a:ext cx="138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Tunable</a:t>
            </a:r>
          </a:p>
          <a:p>
            <a:pPr algn="ctr"/>
            <a:r>
              <a:rPr lang="en-US" b="1" dirty="0">
                <a:latin typeface="+mj-lt"/>
              </a:rPr>
              <a:t>Filter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0E449386-223A-A188-122A-9772742DB23E}"/>
              </a:ext>
            </a:extLst>
          </p:cNvPr>
          <p:cNvSpPr/>
          <p:nvPr/>
        </p:nvSpPr>
        <p:spPr>
          <a:xfrm flipV="1">
            <a:off x="3681862" y="3387291"/>
            <a:ext cx="73152" cy="474065"/>
          </a:xfrm>
          <a:prstGeom prst="triangle">
            <a:avLst/>
          </a:prstGeom>
          <a:solidFill>
            <a:srgbClr val="BFB6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0B3B458-9634-DE2F-EB49-3A8581CE0D14}"/>
              </a:ext>
            </a:extLst>
          </p:cNvPr>
          <p:cNvSpPr/>
          <p:nvPr/>
        </p:nvSpPr>
        <p:spPr>
          <a:xfrm>
            <a:off x="3430402" y="3330754"/>
            <a:ext cx="576072" cy="82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41F1CC8-2B95-D76F-2E5A-F7C5B6B248BA}"/>
              </a:ext>
            </a:extLst>
          </p:cNvPr>
          <p:cNvSpPr txBox="1"/>
          <p:nvPr/>
        </p:nvSpPr>
        <p:spPr>
          <a:xfrm>
            <a:off x="2147245" y="2994598"/>
            <a:ext cx="138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Aspherical </a:t>
            </a:r>
          </a:p>
          <a:p>
            <a:pPr algn="ctr"/>
            <a:r>
              <a:rPr lang="en-US" b="1" dirty="0">
                <a:latin typeface="+mj-lt"/>
              </a:rPr>
              <a:t>Lens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79B670-3746-9370-3000-F9B7DECFABAF}"/>
              </a:ext>
            </a:extLst>
          </p:cNvPr>
          <p:cNvSpPr txBox="1"/>
          <p:nvPr/>
        </p:nvSpPr>
        <p:spPr>
          <a:xfrm>
            <a:off x="2596609" y="1273278"/>
            <a:ext cx="157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Mirror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9837E7-A52D-591C-A204-2AAD9D57F959}"/>
              </a:ext>
            </a:extLst>
          </p:cNvPr>
          <p:cNvSpPr txBox="1"/>
          <p:nvPr/>
        </p:nvSpPr>
        <p:spPr>
          <a:xfrm>
            <a:off x="7572357" y="1321908"/>
            <a:ext cx="157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Mirror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F394716-24F2-EBD9-AF6A-435221EA737F}"/>
              </a:ext>
            </a:extLst>
          </p:cNvPr>
          <p:cNvSpPr/>
          <p:nvPr/>
        </p:nvSpPr>
        <p:spPr>
          <a:xfrm>
            <a:off x="3435249" y="3260503"/>
            <a:ext cx="576072" cy="73819"/>
          </a:xfrm>
          <a:custGeom>
            <a:avLst/>
            <a:gdLst>
              <a:gd name="connsiteX0" fmla="*/ 0 w 566738"/>
              <a:gd name="connsiteY0" fmla="*/ 73819 h 73819"/>
              <a:gd name="connsiteX1" fmla="*/ 278606 w 566738"/>
              <a:gd name="connsiteY1" fmla="*/ 0 h 73819"/>
              <a:gd name="connsiteX2" fmla="*/ 566738 w 566738"/>
              <a:gd name="connsiteY2" fmla="*/ 73819 h 73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738" h="73819">
                <a:moveTo>
                  <a:pt x="0" y="73819"/>
                </a:moveTo>
                <a:cubicBezTo>
                  <a:pt x="92075" y="36909"/>
                  <a:pt x="184150" y="0"/>
                  <a:pt x="278606" y="0"/>
                </a:cubicBezTo>
                <a:cubicBezTo>
                  <a:pt x="373062" y="0"/>
                  <a:pt x="469900" y="36909"/>
                  <a:pt x="566738" y="73819"/>
                </a:cubicBezTo>
              </a:path>
            </a:pathLst>
          </a:custGeom>
          <a:solidFill>
            <a:srgbClr val="DAE3F3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86030F2-F9E8-BF95-E510-4A3DDAE6612A}"/>
              </a:ext>
            </a:extLst>
          </p:cNvPr>
          <p:cNvCxnSpPr/>
          <p:nvPr/>
        </p:nvCxnSpPr>
        <p:spPr>
          <a:xfrm>
            <a:off x="7702338" y="3339398"/>
            <a:ext cx="0" cy="232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017A90-073B-7B08-56F9-F1D6775A9C9F}"/>
              </a:ext>
            </a:extLst>
          </p:cNvPr>
          <p:cNvCxnSpPr>
            <a:cxnSpLocks/>
          </p:cNvCxnSpPr>
          <p:nvPr/>
        </p:nvCxnSpPr>
        <p:spPr>
          <a:xfrm flipV="1">
            <a:off x="7702338" y="3707904"/>
            <a:ext cx="0" cy="19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2CA6AF7-1970-16D9-69CD-8F92B8FAF18E}"/>
              </a:ext>
            </a:extLst>
          </p:cNvPr>
          <p:cNvSpPr txBox="1"/>
          <p:nvPr/>
        </p:nvSpPr>
        <p:spPr>
          <a:xfrm>
            <a:off x="6603703" y="3437878"/>
            <a:ext cx="1576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20</a:t>
            </a:r>
            <a:r>
              <a:rPr lang="el-GR" b="1" dirty="0">
                <a:latin typeface="+mj-lt"/>
              </a:rPr>
              <a:t>μ</a:t>
            </a:r>
            <a:r>
              <a:rPr lang="en-US" b="1" dirty="0">
                <a:latin typeface="+mj-lt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6863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Spectroscopy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79F9E8FC-46E8-0DA0-BBC3-9EAD89AAF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4537" r="50900" b="50016"/>
          <a:stretch/>
        </p:blipFill>
        <p:spPr>
          <a:xfrm>
            <a:off x="7033426" y="1144019"/>
            <a:ext cx="3966384" cy="2693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770DC1-F887-5D9C-6892-C3DE5812D3C1}"/>
              </a:ext>
            </a:extLst>
          </p:cNvPr>
          <p:cNvSpPr txBox="1"/>
          <p:nvPr/>
        </p:nvSpPr>
        <p:spPr>
          <a:xfrm>
            <a:off x="7439574" y="3786238"/>
            <a:ext cx="35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V</a:t>
            </a:r>
            <a:r>
              <a:rPr lang="en-US" b="1" baseline="30000" dirty="0">
                <a:latin typeface="+mj-lt"/>
              </a:rPr>
              <a:t>4+ </a:t>
            </a:r>
            <a:r>
              <a:rPr lang="en-US" b="1" dirty="0">
                <a:latin typeface="+mj-lt"/>
              </a:rPr>
              <a:t>6H-SiC Spectroscopy α Site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E6484-50CD-C442-EBC0-44869E04C179}"/>
              </a:ext>
            </a:extLst>
          </p:cNvPr>
          <p:cNvSpPr txBox="1"/>
          <p:nvPr/>
        </p:nvSpPr>
        <p:spPr>
          <a:xfrm>
            <a:off x="6845435" y="6581001"/>
            <a:ext cx="3950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J. Ahn et al., arXiv:2405.16303 (2024)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EC6815-50E1-58F4-DADD-C3201AC90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2" b="-1"/>
          <a:stretch/>
        </p:blipFill>
        <p:spPr>
          <a:xfrm>
            <a:off x="6830195" y="4221939"/>
            <a:ext cx="3877800" cy="23697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B09EF4-FFDB-F2C4-D280-D95E506331B4}"/>
              </a:ext>
            </a:extLst>
          </p:cNvPr>
          <p:cNvSpPr txBox="1"/>
          <p:nvPr/>
        </p:nvSpPr>
        <p:spPr>
          <a:xfrm>
            <a:off x="9933607" y="1585874"/>
            <a:ext cx="74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295 K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702BF02F-4894-E0A4-2636-C3728F74E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60783"/>
              </p:ext>
            </p:extLst>
          </p:nvPr>
        </p:nvGraphicFramePr>
        <p:xfrm>
          <a:off x="419061" y="1171073"/>
          <a:ext cx="4131946" cy="3749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5884">
                  <a:extLst>
                    <a:ext uri="{9D8B030D-6E8A-4147-A177-3AD203B41FA5}">
                      <a16:colId xmlns:a16="http://schemas.microsoft.com/office/drawing/2014/main" val="3230460486"/>
                    </a:ext>
                  </a:extLst>
                </a:gridCol>
                <a:gridCol w="2016062">
                  <a:extLst>
                    <a:ext uri="{9D8B030D-6E8A-4147-A177-3AD203B41FA5}">
                      <a16:colId xmlns:a16="http://schemas.microsoft.com/office/drawing/2014/main" val="2316334655"/>
                    </a:ext>
                  </a:extLst>
                </a:gridCol>
              </a:tblGrid>
              <a:tr h="13841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24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4+ </a:t>
                      </a:r>
                      <a:r>
                        <a:rPr lang="en-US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6H-SiC Spectroscopy </a:t>
                      </a:r>
                      <a:endParaRPr lang="en-US" sz="2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5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Tunable Filter</a:t>
                      </a:r>
                    </a:p>
                    <a:p>
                      <a:endParaRPr lang="en-US" sz="2000" b="1" dirty="0"/>
                    </a:p>
                    <a:p>
                      <a:endParaRPr lang="en-US" sz="2000" b="1" dirty="0"/>
                    </a:p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/>
                        <a:t>Santec</a:t>
                      </a:r>
                      <a:r>
                        <a:rPr lang="en-US" sz="2000" b="0" dirty="0"/>
                        <a:t> OTF-980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SNSPD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9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1304-1316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8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Center </a:t>
                      </a:r>
                      <a:r>
                        <a:rPr lang="el-GR" sz="2000" b="1" dirty="0"/>
                        <a:t>λ</a:t>
                      </a:r>
                      <a:r>
                        <a:rPr lang="en-US" sz="2000" b="1" dirty="0"/>
                        <a:t> Step-size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0.1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29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Linewidth (</a:t>
                      </a:r>
                      <a:r>
                        <a:rPr lang="el-GR" sz="2000" b="1" dirty="0"/>
                        <a:t>Δλ</a:t>
                      </a:r>
                      <a:r>
                        <a:rPr lang="en-US" sz="20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88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Integration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44946"/>
                  </a:ext>
                </a:extLst>
              </a:tr>
            </a:tbl>
          </a:graphicData>
        </a:graphic>
      </p:graphicFrame>
      <p:pic>
        <p:nvPicPr>
          <p:cNvPr id="89" name="Picture 2" descr="OTF 980">
            <a:extLst>
              <a:ext uri="{FF2B5EF4-FFF2-40B4-BE49-F238E27FC236}">
                <a16:creationId xmlns:a16="http://schemas.microsoft.com/office/drawing/2014/main" id="{70B21FD0-E1DD-7839-0FE9-171FA3BEC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19" y="1821536"/>
            <a:ext cx="1563624" cy="10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0E9CA36-A4FA-65E0-894C-8DD2B81C86BC}"/>
              </a:ext>
            </a:extLst>
          </p:cNvPr>
          <p:cNvSpPr txBox="1"/>
          <p:nvPr/>
        </p:nvSpPr>
        <p:spPr>
          <a:xfrm>
            <a:off x="116134" y="5167172"/>
            <a:ext cx="64655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latin typeface="+mj-lt"/>
              </a:rPr>
              <a:t>Despite significant doppler broadening, a peak was found around 1308.5 nm, consistent with other studies.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AFF8F1-CB1F-0C0C-09AF-A5653C652E51}"/>
              </a:ext>
            </a:extLst>
          </p:cNvPr>
          <p:cNvSpPr/>
          <p:nvPr/>
        </p:nvSpPr>
        <p:spPr>
          <a:xfrm>
            <a:off x="7327298" y="4221939"/>
            <a:ext cx="1069848" cy="2186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1EEE473-9F70-686B-732F-294C06853500}"/>
              </a:ext>
            </a:extLst>
          </p:cNvPr>
          <p:cNvSpPr/>
          <p:nvPr/>
        </p:nvSpPr>
        <p:spPr>
          <a:xfrm>
            <a:off x="6751226" y="4104069"/>
            <a:ext cx="411480" cy="411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Spatial Mapping</a:t>
            </a:r>
          </a:p>
        </p:txBody>
      </p:sp>
      <p:pic>
        <p:nvPicPr>
          <p:cNvPr id="3" name="Picture 2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2F73548A-1B74-FAFB-BA7F-762395C5C7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8"/>
          <a:stretch/>
        </p:blipFill>
        <p:spPr>
          <a:xfrm>
            <a:off x="6096000" y="1096162"/>
            <a:ext cx="5959984" cy="35587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C8C34-F7C8-5DBC-A6D9-710997A2B248}"/>
              </a:ext>
            </a:extLst>
          </p:cNvPr>
          <p:cNvSpPr txBox="1"/>
          <p:nvPr/>
        </p:nvSpPr>
        <p:spPr>
          <a:xfrm>
            <a:off x="6857247" y="3776477"/>
            <a:ext cx="4437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V</a:t>
            </a:r>
            <a:r>
              <a:rPr lang="en-US" b="1" baseline="30000" dirty="0">
                <a:latin typeface="+mj-lt"/>
              </a:rPr>
              <a:t>4+ </a:t>
            </a:r>
            <a:r>
              <a:rPr lang="en-US" b="1" dirty="0">
                <a:latin typeface="+mj-lt"/>
              </a:rPr>
              <a:t>4H-SiC Non-resonant PL Mapping</a:t>
            </a:r>
          </a:p>
        </p:txBody>
      </p:sp>
      <p:pic>
        <p:nvPicPr>
          <p:cNvPr id="5" name="Picture 4" descr="A snowboarder in the snow&#10;&#10;Description automatically generated with low confidence">
            <a:extLst>
              <a:ext uri="{FF2B5EF4-FFF2-40B4-BE49-F238E27FC236}">
                <a16:creationId xmlns:a16="http://schemas.microsoft.com/office/drawing/2014/main" id="{8D0E177F-A12D-3EF5-DB3F-87506E2B7B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1" t="38000" r="31199" b="44000"/>
          <a:stretch/>
        </p:blipFill>
        <p:spPr>
          <a:xfrm>
            <a:off x="8456201" y="4486580"/>
            <a:ext cx="2342887" cy="1874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3ECF2-15AA-AD33-4091-59583F3374AA}"/>
              </a:ext>
            </a:extLst>
          </p:cNvPr>
          <p:cNvSpPr txBox="1"/>
          <p:nvPr/>
        </p:nvSpPr>
        <p:spPr>
          <a:xfrm>
            <a:off x="7858280" y="6397572"/>
            <a:ext cx="35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4H-SiC Sample on a Mount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A0520E-E679-1AEC-95E3-03DD5D82E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96751"/>
              </p:ext>
            </p:extLst>
          </p:nvPr>
        </p:nvGraphicFramePr>
        <p:xfrm>
          <a:off x="1610858" y="1200917"/>
          <a:ext cx="3783966" cy="2727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67904">
                  <a:extLst>
                    <a:ext uri="{9D8B030D-6E8A-4147-A177-3AD203B41FA5}">
                      <a16:colId xmlns:a16="http://schemas.microsoft.com/office/drawing/2014/main" val="3230460486"/>
                    </a:ext>
                  </a:extLst>
                </a:gridCol>
                <a:gridCol w="2016062">
                  <a:extLst>
                    <a:ext uri="{9D8B030D-6E8A-4147-A177-3AD203B41FA5}">
                      <a16:colId xmlns:a16="http://schemas.microsoft.com/office/drawing/2014/main" val="2316334655"/>
                    </a:ext>
                  </a:extLst>
                </a:gridCol>
              </a:tblGrid>
              <a:tr h="13841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2800" b="1" kern="1200" baseline="300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4+ </a:t>
                      </a:r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H-</a:t>
                      </a:r>
                      <a:r>
                        <a:rPr lang="en-US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SiC</a:t>
                      </a:r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PL Mapping </a:t>
                      </a:r>
                      <a:endParaRPr lang="en-US" sz="24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58117"/>
                  </a:ext>
                </a:extLst>
              </a:tr>
              <a:tr h="274129">
                <a:tc>
                  <a:txBody>
                    <a:bodyPr/>
                    <a:lstStyle/>
                    <a:p>
                      <a:r>
                        <a:rPr lang="en-US" sz="1800" b="1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Thorlabs MAX311D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729898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r>
                        <a:rPr lang="en-US" sz="1800" b="1" dirty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Thorlabs KPZ101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089779"/>
                  </a:ext>
                </a:extLst>
              </a:tr>
              <a:tr h="200977">
                <a:tc>
                  <a:txBody>
                    <a:bodyPr/>
                    <a:lstStyle/>
                    <a:p>
                      <a:r>
                        <a:rPr lang="en-US" sz="1800" b="1" dirty="0"/>
                        <a:t>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err="1"/>
                        <a:t>InGaAs</a:t>
                      </a:r>
                      <a:r>
                        <a:rPr lang="en-US" sz="1800" b="0" dirty="0"/>
                        <a:t>/</a:t>
                      </a:r>
                      <a:r>
                        <a:rPr lang="en-US" sz="1800" b="0" dirty="0" err="1"/>
                        <a:t>InP</a:t>
                      </a:r>
                      <a:r>
                        <a:rPr lang="en-US" sz="1800" b="0" dirty="0"/>
                        <a:t> SPD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2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20</a:t>
                      </a:r>
                      <a:r>
                        <a:rPr lang="el-GR" sz="1800" b="0" dirty="0"/>
                        <a:t>μ</a:t>
                      </a:r>
                      <a:r>
                        <a:rPr lang="en-US" sz="1800" b="0" dirty="0"/>
                        <a:t>m x 20</a:t>
                      </a:r>
                      <a:r>
                        <a:rPr lang="el-GR" sz="1800" b="0" dirty="0"/>
                        <a:t>μ</a:t>
                      </a:r>
                      <a:r>
                        <a:rPr lang="en-US" sz="1800" b="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Increment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1.05</a:t>
                      </a:r>
                      <a:r>
                        <a:rPr lang="el-GR" sz="1800" b="0" dirty="0"/>
                        <a:t>μ</a:t>
                      </a:r>
                      <a:r>
                        <a:rPr lang="en-US" sz="1800" b="0" dirty="0"/>
                        <a:t>m (3.94V)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8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Integration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44946"/>
                  </a:ext>
                </a:extLst>
              </a:tr>
            </a:tbl>
          </a:graphicData>
        </a:graphic>
      </p:graphicFrame>
      <p:sp>
        <p:nvSpPr>
          <p:cNvPr id="9" name="AutoShape 2" descr="MAX311D - 3-Axis NanoMax Stage, Differential Drives, Closed-Loop Piezos">
            <a:extLst>
              <a:ext uri="{FF2B5EF4-FFF2-40B4-BE49-F238E27FC236}">
                <a16:creationId xmlns:a16="http://schemas.microsoft.com/office/drawing/2014/main" id="{7AD0A3E3-1CCA-772E-D048-043E4E4742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111" y="31001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6E024-D101-AB1F-A957-E9E73B0ECCCB}"/>
              </a:ext>
            </a:extLst>
          </p:cNvPr>
          <p:cNvSpPr txBox="1"/>
          <p:nvPr/>
        </p:nvSpPr>
        <p:spPr>
          <a:xfrm>
            <a:off x="355184" y="3992846"/>
            <a:ext cx="637832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+mj-lt"/>
              </a:rPr>
              <a:t>Higher concentration was found at the centerline (Y=0) as expected based on implantation method.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>
                <a:latin typeface="+mj-lt"/>
              </a:rPr>
              <a:t>While a certain degree of repeatability was achieved, higher resolution is required for a more accurate mapping. Future improvement: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Closed-loop system to avoid hysteresis.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Cryogenic condition to remove thermal noise and doppler broadening.</a:t>
            </a:r>
          </a:p>
        </p:txBody>
      </p:sp>
    </p:spTree>
    <p:extLst>
      <p:ext uri="{BB962C8B-B14F-4D97-AF65-F5344CB8AC3E}">
        <p14:creationId xmlns:p14="http://schemas.microsoft.com/office/powerpoint/2010/main" val="20674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62EC5E3E-F5DF-F0EF-CF51-1F1370B7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" name="Rounded Rectangle 27">
            <a:extLst>
              <a:ext uri="{FF2B5EF4-FFF2-40B4-BE49-F238E27FC236}">
                <a16:creationId xmlns:a16="http://schemas.microsoft.com/office/drawing/2014/main" id="{B04F1247-7041-CEE9-05F9-522E72B93345}"/>
              </a:ext>
            </a:extLst>
          </p:cNvPr>
          <p:cNvSpPr/>
          <p:nvPr/>
        </p:nvSpPr>
        <p:spPr>
          <a:xfrm>
            <a:off x="8814103" y="1211415"/>
            <a:ext cx="3344450" cy="5564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ryostation® s200 | Closed-Cycle Cryostat | Montana Instruments">
            <a:extLst>
              <a:ext uri="{FF2B5EF4-FFF2-40B4-BE49-F238E27FC236}">
                <a16:creationId xmlns:a16="http://schemas.microsoft.com/office/drawing/2014/main" id="{13015946-7CE0-83CD-FD78-D056833D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9" y="1231037"/>
            <a:ext cx="1655491" cy="12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E3ABD-95D7-1CC1-AFD5-5D12A62C46CC}"/>
              </a:ext>
            </a:extLst>
          </p:cNvPr>
          <p:cNvSpPr txBox="1"/>
          <p:nvPr/>
        </p:nvSpPr>
        <p:spPr>
          <a:xfrm>
            <a:off x="-88832" y="2497579"/>
            <a:ext cx="2616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Cryogenic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DDC1-ABB3-D20C-DF9F-1A8818BE8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09" y="2788187"/>
            <a:ext cx="2071380" cy="1422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0831E-DC40-2D00-4CEC-9719B0BE733C}"/>
              </a:ext>
            </a:extLst>
          </p:cNvPr>
          <p:cNvSpPr txBox="1"/>
          <p:nvPr/>
        </p:nvSpPr>
        <p:spPr>
          <a:xfrm>
            <a:off x="-18501" y="4255794"/>
            <a:ext cx="2616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Spectroscopy of other polytypes and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430B8-92F8-EC2E-233E-3A234607F3B4}"/>
              </a:ext>
            </a:extLst>
          </p:cNvPr>
          <p:cNvSpPr txBox="1"/>
          <p:nvPr/>
        </p:nvSpPr>
        <p:spPr>
          <a:xfrm>
            <a:off x="10350" y="4135508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J. Ahn et al., arXiv:2405.16303 (2024)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867118-BD6E-D327-B5F9-8B2F1AA07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77" y="4780991"/>
            <a:ext cx="1887226" cy="1456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5EBE6-2EBF-490C-E85A-E4ED3AC8E227}"/>
              </a:ext>
            </a:extLst>
          </p:cNvPr>
          <p:cNvSpPr txBox="1"/>
          <p:nvPr/>
        </p:nvSpPr>
        <p:spPr>
          <a:xfrm>
            <a:off x="55325" y="6272839"/>
            <a:ext cx="2616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Spatial PL mapping at resonant frequencies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7F381-36B1-F725-10A5-3A50A30A90B7}"/>
              </a:ext>
            </a:extLst>
          </p:cNvPr>
          <p:cNvSpPr txBox="1"/>
          <p:nvPr/>
        </p:nvSpPr>
        <p:spPr>
          <a:xfrm>
            <a:off x="-30152" y="6120690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G. </a:t>
            </a:r>
            <a:r>
              <a:rPr lang="en-US" sz="800" dirty="0" err="1">
                <a:latin typeface="+mj-lt"/>
              </a:rPr>
              <a:t>Wolfowicz</a:t>
            </a:r>
            <a:r>
              <a:rPr lang="en-US" sz="800" dirty="0">
                <a:latin typeface="+mj-lt"/>
              </a:rPr>
              <a:t> et al., Sic. Adv. 6 (2020)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B1821F-7116-4F57-B1EA-A44941962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575" y="1211609"/>
            <a:ext cx="2174362" cy="1413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0284A-FEA0-80FD-0623-D4B3AD0E2A60}"/>
              </a:ext>
            </a:extLst>
          </p:cNvPr>
          <p:cNvSpPr txBox="1"/>
          <p:nvPr/>
        </p:nvSpPr>
        <p:spPr>
          <a:xfrm>
            <a:off x="4652776" y="2534156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P. </a:t>
            </a:r>
            <a:r>
              <a:rPr lang="en-US" sz="800" dirty="0" err="1">
                <a:latin typeface="+mj-lt"/>
              </a:rPr>
              <a:t>Cilibrizzi</a:t>
            </a:r>
            <a:r>
              <a:rPr lang="en-US" sz="800" dirty="0">
                <a:latin typeface="+mj-lt"/>
              </a:rPr>
              <a:t> et al., Nat </a:t>
            </a:r>
            <a:r>
              <a:rPr lang="en-US" sz="800" dirty="0" err="1">
                <a:latin typeface="+mj-lt"/>
              </a:rPr>
              <a:t>Commun</a:t>
            </a:r>
            <a:r>
              <a:rPr lang="en-US" sz="800" dirty="0">
                <a:latin typeface="+mj-lt"/>
              </a:rPr>
              <a:t> 14 (2023)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AE8C4-F73F-83CB-7E73-17F10600FC09}"/>
              </a:ext>
            </a:extLst>
          </p:cNvPr>
          <p:cNvSpPr txBox="1"/>
          <p:nvPr/>
        </p:nvSpPr>
        <p:spPr>
          <a:xfrm>
            <a:off x="4662799" y="2674233"/>
            <a:ext cx="2616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Single-photon emission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1D4EF-8D9C-7305-5BAF-BEA9251A07DC}"/>
              </a:ext>
            </a:extLst>
          </p:cNvPr>
          <p:cNvSpPr txBox="1"/>
          <p:nvPr/>
        </p:nvSpPr>
        <p:spPr>
          <a:xfrm>
            <a:off x="9201101" y="3346939"/>
            <a:ext cx="2616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Integration in photonic crystal cavities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621FE-EE27-608A-0EE2-95A777E67B40}"/>
              </a:ext>
            </a:extLst>
          </p:cNvPr>
          <p:cNvSpPr txBox="1"/>
          <p:nvPr/>
        </p:nvSpPr>
        <p:spPr>
          <a:xfrm>
            <a:off x="4614796" y="5014686"/>
            <a:ext cx="27464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Relaxation and coherence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Doping concentration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 Charge stability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Isotopic composition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Narrow inhomogeneous distribution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Strain tuning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j-lt"/>
              </a:rPr>
              <a:t>Coherence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0FF26B-D7DF-B788-9B95-E27E76ADEC3B}"/>
              </a:ext>
            </a:extLst>
          </p:cNvPr>
          <p:cNvSpPr txBox="1"/>
          <p:nvPr/>
        </p:nvSpPr>
        <p:spPr>
          <a:xfrm>
            <a:off x="9201100" y="3239217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G. </a:t>
            </a:r>
            <a:r>
              <a:rPr lang="en-US" sz="800" dirty="0" err="1">
                <a:latin typeface="+mj-lt"/>
              </a:rPr>
              <a:t>Calusine</a:t>
            </a:r>
            <a:r>
              <a:rPr lang="en-US" sz="800" dirty="0">
                <a:latin typeface="+mj-lt"/>
              </a:rPr>
              <a:t> et al., Phys. Rev. Applied 6 (2016)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30ED11-440E-0EC4-B193-FF0E06940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8314" y="1631624"/>
            <a:ext cx="3236745" cy="1604716"/>
          </a:xfrm>
          <a:prstGeom prst="rect">
            <a:avLst/>
          </a:prstGeom>
        </p:spPr>
      </p:pic>
      <p:pic>
        <p:nvPicPr>
          <p:cNvPr id="18" name="Picture 17" descr="A graph of pulse duration&#10;&#10;Description automatically generated">
            <a:extLst>
              <a:ext uri="{FF2B5EF4-FFF2-40B4-BE49-F238E27FC236}">
                <a16:creationId xmlns:a16="http://schemas.microsoft.com/office/drawing/2014/main" id="{3028586F-C58C-4B8B-1246-1346EB652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45" y="2971921"/>
            <a:ext cx="2031692" cy="16679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7F0A3E-536F-21C0-BA59-0114FF50A99A}"/>
              </a:ext>
            </a:extLst>
          </p:cNvPr>
          <p:cNvSpPr txBox="1"/>
          <p:nvPr/>
        </p:nvSpPr>
        <p:spPr>
          <a:xfrm>
            <a:off x="4601992" y="4665349"/>
            <a:ext cx="2616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Coherent spin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D1962-9029-D9CA-610C-0DDD38904050}"/>
              </a:ext>
            </a:extLst>
          </p:cNvPr>
          <p:cNvSpPr txBox="1"/>
          <p:nvPr/>
        </p:nvSpPr>
        <p:spPr>
          <a:xfrm>
            <a:off x="4581607" y="4554343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R. Nagy et al., Nat </a:t>
            </a:r>
            <a:r>
              <a:rPr lang="en-US" sz="800" dirty="0" err="1">
                <a:latin typeface="+mj-lt"/>
              </a:rPr>
              <a:t>Commun</a:t>
            </a:r>
            <a:r>
              <a:rPr lang="en-US" sz="800" dirty="0">
                <a:latin typeface="+mj-lt"/>
              </a:rPr>
              <a:t> 14 (2019)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0C8DE-60AF-C015-A6DB-66A691731721}"/>
              </a:ext>
            </a:extLst>
          </p:cNvPr>
          <p:cNvSpPr txBox="1"/>
          <p:nvPr/>
        </p:nvSpPr>
        <p:spPr>
          <a:xfrm>
            <a:off x="-167134" y="2409360"/>
            <a:ext cx="2616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+mj-lt"/>
              </a:rPr>
              <a:t>Montana Instruments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D143F2-DC43-4C77-DC1B-59E4270F2C8D}"/>
              </a:ext>
            </a:extLst>
          </p:cNvPr>
          <p:cNvSpPr txBox="1"/>
          <p:nvPr/>
        </p:nvSpPr>
        <p:spPr>
          <a:xfrm>
            <a:off x="8982445" y="5903700"/>
            <a:ext cx="3072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Experimental Demonstration</a:t>
            </a: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848853A9-ECF6-30A3-D3B0-9A8A7C981597}"/>
              </a:ext>
            </a:extLst>
          </p:cNvPr>
          <p:cNvSpPr/>
          <p:nvPr/>
        </p:nvSpPr>
        <p:spPr>
          <a:xfrm>
            <a:off x="55325" y="1211222"/>
            <a:ext cx="2681615" cy="5564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22643C55-BE67-815D-40D8-D45EAF184FE5}"/>
              </a:ext>
            </a:extLst>
          </p:cNvPr>
          <p:cNvSpPr/>
          <p:nvPr/>
        </p:nvSpPr>
        <p:spPr>
          <a:xfrm>
            <a:off x="4661939" y="1211608"/>
            <a:ext cx="2681615" cy="5564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59997ECB-DC04-F3FA-9E24-30CACBF72C92}"/>
              </a:ext>
            </a:extLst>
          </p:cNvPr>
          <p:cNvSpPr/>
          <p:nvPr/>
        </p:nvSpPr>
        <p:spPr>
          <a:xfrm>
            <a:off x="3504848" y="3515410"/>
            <a:ext cx="522017" cy="72782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5">
            <a:extLst>
              <a:ext uri="{FF2B5EF4-FFF2-40B4-BE49-F238E27FC236}">
                <a16:creationId xmlns:a16="http://schemas.microsoft.com/office/drawing/2014/main" id="{94062DA7-ECC6-107F-ED7F-8AA191456B15}"/>
              </a:ext>
            </a:extLst>
          </p:cNvPr>
          <p:cNvSpPr/>
          <p:nvPr/>
        </p:nvSpPr>
        <p:spPr>
          <a:xfrm>
            <a:off x="7837579" y="3537868"/>
            <a:ext cx="522017" cy="72782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5BE8F6-649F-8D9F-3DDE-580517C717C8}"/>
              </a:ext>
            </a:extLst>
          </p:cNvPr>
          <p:cNvSpPr/>
          <p:nvPr/>
        </p:nvSpPr>
        <p:spPr>
          <a:xfrm>
            <a:off x="4858545" y="2971921"/>
            <a:ext cx="213451" cy="182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36A74BD-5C57-9A29-A3A0-0BC1277E83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1687" y="4289638"/>
            <a:ext cx="3223252" cy="16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3" grpId="0"/>
      <p:bldP spid="14" grpId="0"/>
      <p:bldP spid="15" grpId="0"/>
      <p:bldP spid="16" grpId="0"/>
      <p:bldP spid="19" grpId="0"/>
      <p:bldP spid="20" grpId="0"/>
      <p:bldP spid="23" grpId="0"/>
      <p:bldP spid="27" grpId="0" animBg="1"/>
      <p:bldP spid="28" grpId="0" animBg="1"/>
      <p:bldP spid="29" grpId="0" animBg="1"/>
      <p:bldP spid="31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8BD8301-4474-134C-AAC7-FCD69C20A5D1}" vid="{18F9D09E-F9D5-E041-B6A8-C90056012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6DDC62D2E614B8349009FA2B533FE" ma:contentTypeVersion="4" ma:contentTypeDescription="Create a new document." ma:contentTypeScope="" ma:versionID="18725572ae5737337d1ea29df23a8a8f">
  <xsd:schema xmlns:xsd="http://www.w3.org/2001/XMLSchema" xmlns:xs="http://www.w3.org/2001/XMLSchema" xmlns:p="http://schemas.microsoft.com/office/2006/metadata/properties" xmlns:ns2="e2356c7f-9a1b-41db-8d89-51bb5d8463d9" xmlns:ns3="01fcfbda-9643-476e-88fb-ce7a1280f67e" targetNamespace="http://schemas.microsoft.com/office/2006/metadata/properties" ma:root="true" ma:fieldsID="b7bb254471d871a85256d5242377c131" ns2:_="" ns3:_="">
    <xsd:import namespace="e2356c7f-9a1b-41db-8d89-51bb5d8463d9"/>
    <xsd:import namespace="01fcfbda-9643-476e-88fb-ce7a1280f6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56c7f-9a1b-41db-8d89-51bb5d8463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cfbda-9643-476e-88fb-ce7a1280f6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53DE5F-7153-4DC3-AEDE-BDC2BC789C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56c7f-9a1b-41db-8d89-51bb5d8463d9"/>
    <ds:schemaRef ds:uri="01fcfbda-9643-476e-88fb-ce7a1280f6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4A7EDE-2846-4720-9905-EF57A5C0C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0138A-D0B6-4BD3-A39F-6BE448948C56}">
  <ds:schemaRefs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01fcfbda-9643-476e-88fb-ce7a1280f67e"/>
    <ds:schemaRef ds:uri="http://schemas.openxmlformats.org/package/2006/metadata/core-properties"/>
    <ds:schemaRef ds:uri="e2356c7f-9a1b-41db-8d89-51bb5d8463d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1019</Words>
  <Application>Microsoft Office PowerPoint</Application>
  <PresentationFormat>Widescreen</PresentationFormat>
  <Paragraphs>212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1_Office Theme</vt:lpstr>
      <vt:lpstr>PowerPoint Presentation</vt:lpstr>
      <vt:lpstr>Background</vt:lpstr>
      <vt:lpstr>PowerPoint Presentation</vt:lpstr>
      <vt:lpstr>Advantages of SiC</vt:lpstr>
      <vt:lpstr>Motivation</vt:lpstr>
      <vt:lpstr>Confocal Microscope</vt:lpstr>
      <vt:lpstr>Spectroscopy</vt:lpstr>
      <vt:lpstr>Spatial Mapping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Hanacek, Natasha C. (Fed)</dc:creator>
  <cp:lastModifiedBy>Choi, Daniel Y. (Fed)</cp:lastModifiedBy>
  <cp:revision>123</cp:revision>
  <dcterms:created xsi:type="dcterms:W3CDTF">2018-05-08T12:44:50Z</dcterms:created>
  <dcterms:modified xsi:type="dcterms:W3CDTF">2024-08-13T20:14:30Z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0x0101007B36DDC62D2E614B8349009FA2B533FE</vt:lpwstr>
  </property>
</Properties>
</file>